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7" r:id="rId5"/>
    <p:sldId id="259" r:id="rId6"/>
    <p:sldId id="264" r:id="rId7"/>
    <p:sldId id="269" r:id="rId8"/>
    <p:sldId id="263" r:id="rId9"/>
    <p:sldId id="260" r:id="rId10"/>
    <p:sldId id="270" r:id="rId11"/>
    <p:sldId id="281" r:id="rId12"/>
    <p:sldId id="280" r:id="rId13"/>
    <p:sldId id="271" r:id="rId14"/>
    <p:sldId id="258" r:id="rId15"/>
    <p:sldId id="274" r:id="rId16"/>
    <p:sldId id="267" r:id="rId17"/>
    <p:sldId id="275" r:id="rId18"/>
    <p:sldId id="268" r:id="rId19"/>
    <p:sldId id="276" r:id="rId20"/>
    <p:sldId id="277" r:id="rId21"/>
    <p:sldId id="272" r:id="rId22"/>
    <p:sldId id="279" r:id="rId23"/>
    <p:sldId id="266" r:id="rId24"/>
  </p:sldIdLst>
  <p:sldSz cx="18288000" cy="10287000"/>
  <p:notesSz cx="6858000" cy="9144000"/>
  <p:embeddedFontLst>
    <p:embeddedFont>
      <p:font typeface="Fave" panose="020B0604020202020204" charset="0"/>
      <p:regular r:id="rId25"/>
    </p:embeddedFont>
    <p:embeddedFont>
      <p:font typeface="Futura" panose="020B0604020202020204" charset="0"/>
      <p:regular r:id="rId26"/>
    </p:embeddedFont>
    <p:embeddedFont>
      <p:font typeface="Futura Bold" panose="020B0604020202020204" charset="0"/>
      <p:regular r:id="rId27"/>
    </p:embeddedFont>
    <p:embeddedFont>
      <p:font typeface="Futura Italics" panose="020B0604020202020204" charset="0"/>
      <p:regular r:id="rId28"/>
    </p:embeddedFont>
    <p:embeddedFont>
      <p:font typeface="Futura Ultra-Bold" panose="020B0604020202020204" charset="0"/>
      <p:regular r:id="rId29"/>
    </p:embeddedFont>
    <p:embeddedFont>
      <p:font typeface="Source Sans Pro Heavy"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2FCD9E-5201-3E58-70C7-A014CE9E14EE}" name="Ibby Dickson" initials="ID" userId="S::idickson@fcul.com::baf02b1f-4360-4bd5-ada4-2bbeb16eba76" providerId="AD"/>
  <p188:author id="{603F3EB6-2D65-2044-4D9A-F417827400F6}" name="Mat Willey" initials="MW" userId="S::mwilley@fcul.com::6319bffc-6253-42d1-b0ea-a9f50c92948b" providerId="AD"/>
  <p188:author id="{D9545DC1-AD68-FF15-832A-941F0BDFAE1B}" name="Grace Colvin" initials="GC" userId="S::gnewcombe@fcul.com::1e38de1b-6e9f-4dc3-91d1-b97cb88a5e6b" providerId="AD"/>
  <p188:author id="{A3D2A4F6-1713-3088-D179-0172FB497A4A}" name="Josie Ellis" initials="JE" userId="S::jellis@fcul.com::0260ccb9-8eec-4e11-aa01-a416f00cd7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9899"/>
    <a:srgbClr val="4ABC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FD80C-FFD1-9A6A-004A-62645F79A57B}" v="504" dt="2025-02-25T13:59:47.634"/>
    <p1510:client id="{324224FD-44A8-9E6C-764B-118ED8D7F690}" v="1549" dt="2025-02-25T15:09:33.617"/>
    <p1510:client id="{87CB7820-039E-4949-A5DE-5742999ADA27}" v="2007" dt="2025-02-24T03:32:21.235"/>
    <p1510:client id="{99A3F69D-5121-A361-2A6B-40A147C51848}" v="71" dt="2025-02-24T11:07:35.931"/>
    <p1510:client id="{CA2013FB-8D26-9DB4-C904-231080086DBB}" v="62" dt="2025-02-24T16:29:22.738"/>
    <p1510:client id="{D2753070-9BC5-4D49-A160-00C48EADA2E4}" v="1" dt="2025-02-24T14:46:27.595"/>
    <p1510:client id="{D37C876F-1363-44AC-ACAA-C7C6E03B3978}" v="123" dt="2025-02-24T12:38:43.256"/>
    <p1510:client id="{E46369E9-67C3-B67D-588E-962D5CBD78E6}" v="194" dt="2025-02-24T14:23:44.932"/>
    <p1510:client id="{E4DC132A-147E-44F7-8B22-92EBA49CD997}" v="34" dt="2025-02-24T16:36:54.619"/>
    <p1510:client id="{EB8723C9-3E54-4F35-87ED-EED0E1C797E9}" v="8" dt="2025-02-25T15:21:51.9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500"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microsoft.com/office/2015/10/relationships/revisionInfo" Target="revisionInfo.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B23233-A209-43ED-B3AB-F16A21610673}"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2CBFF4AE-11C5-4918-9F10-BF70B05F3A58}">
      <dgm:prSet phldrT="[Text]" phldr="0"/>
      <dgm:spPr/>
      <dgm:t>
        <a:bodyPr/>
        <a:lstStyle/>
        <a:p>
          <a:pPr rtl="0"/>
          <a:r>
            <a:rPr lang="en-US">
              <a:latin typeface="Calibri"/>
            </a:rPr>
            <a:t>CTR Threshold</a:t>
          </a:r>
          <a:endParaRPr lang="en-US"/>
        </a:p>
      </dgm:t>
    </dgm:pt>
    <dgm:pt modelId="{EFF84CA8-A7D5-403B-AB8A-3767A3801DA7}" type="parTrans" cxnId="{11F5F9CE-A551-4437-8FD3-9A1A66EBE6E0}">
      <dgm:prSet/>
      <dgm:spPr/>
      <dgm:t>
        <a:bodyPr/>
        <a:lstStyle/>
        <a:p>
          <a:endParaRPr lang="en-US"/>
        </a:p>
      </dgm:t>
    </dgm:pt>
    <dgm:pt modelId="{0ED2B552-D301-4775-849D-2823C8DE4174}" type="sibTrans" cxnId="{11F5F9CE-A551-4437-8FD3-9A1A66EBE6E0}">
      <dgm:prSet/>
      <dgm:spPr/>
      <dgm:t>
        <a:bodyPr/>
        <a:lstStyle/>
        <a:p>
          <a:endParaRPr lang="en-US"/>
        </a:p>
      </dgm:t>
    </dgm:pt>
    <dgm:pt modelId="{B9B58F2B-E529-42B2-AE67-7A1411472AA8}">
      <dgm:prSet phldrT="[Text]" phldr="0"/>
      <dgm:spPr/>
      <dgm:t>
        <a:bodyPr/>
        <a:lstStyle/>
        <a:p>
          <a:pPr rtl="0"/>
          <a:r>
            <a:rPr lang="en-US">
              <a:latin typeface="Calibri"/>
            </a:rPr>
            <a:t>Has never been adjusted since implementation in 1972. If indexed for inflation, the $10,000 threshold would be close to $73,000.</a:t>
          </a:r>
          <a:endParaRPr lang="en-US"/>
        </a:p>
      </dgm:t>
    </dgm:pt>
    <dgm:pt modelId="{57E9E6DF-36CA-4E49-AF60-ADFF1884ECE4}" type="parTrans" cxnId="{732E49E7-4495-4801-A7E8-D361E168CC55}">
      <dgm:prSet/>
      <dgm:spPr/>
      <dgm:t>
        <a:bodyPr/>
        <a:lstStyle/>
        <a:p>
          <a:endParaRPr lang="en-US"/>
        </a:p>
      </dgm:t>
    </dgm:pt>
    <dgm:pt modelId="{51B54EA0-5CE4-4FA1-942C-3AF485FCE423}" type="sibTrans" cxnId="{732E49E7-4495-4801-A7E8-D361E168CC55}">
      <dgm:prSet/>
      <dgm:spPr/>
      <dgm:t>
        <a:bodyPr/>
        <a:lstStyle/>
        <a:p>
          <a:endParaRPr lang="en-US"/>
        </a:p>
      </dgm:t>
    </dgm:pt>
    <dgm:pt modelId="{92831564-6388-4C9C-94B0-2B47E3FDDFC1}">
      <dgm:prSet phldrT="[Text]" phldr="0"/>
      <dgm:spPr/>
      <dgm:t>
        <a:bodyPr/>
        <a:lstStyle/>
        <a:p>
          <a:pPr rtl="0"/>
          <a:r>
            <a:rPr lang="en-US">
              <a:latin typeface="Calibri"/>
            </a:rPr>
            <a:t>In 2023, FinCEN reported receiving an average of 57,000 a day (nearly 21 million annually).</a:t>
          </a:r>
          <a:endParaRPr lang="en-US"/>
        </a:p>
      </dgm:t>
    </dgm:pt>
    <dgm:pt modelId="{F6FDB654-D334-43A1-ADE9-8A0D8AAB0107}" type="parTrans" cxnId="{9CA6DF8B-34FC-4AAB-8CE0-EF4FE50467CD}">
      <dgm:prSet/>
      <dgm:spPr/>
      <dgm:t>
        <a:bodyPr/>
        <a:lstStyle/>
        <a:p>
          <a:endParaRPr lang="en-US"/>
        </a:p>
      </dgm:t>
    </dgm:pt>
    <dgm:pt modelId="{C35E0034-8C9B-408A-930A-CBFDD2DD1BC2}" type="sibTrans" cxnId="{9CA6DF8B-34FC-4AAB-8CE0-EF4FE50467CD}">
      <dgm:prSet/>
      <dgm:spPr/>
      <dgm:t>
        <a:bodyPr/>
        <a:lstStyle/>
        <a:p>
          <a:endParaRPr lang="en-US"/>
        </a:p>
      </dgm:t>
    </dgm:pt>
    <dgm:pt modelId="{DB3DE197-4E90-4BAD-95B1-0B97D9118D0E}">
      <dgm:prSet phldrT="[Text]" phldr="0"/>
      <dgm:spPr/>
      <dgm:t>
        <a:bodyPr/>
        <a:lstStyle/>
        <a:p>
          <a:pPr rtl="0"/>
          <a:r>
            <a:rPr lang="en-US">
              <a:latin typeface="Calibri"/>
            </a:rPr>
            <a:t>Credit unions support increasing the reporting threshold to $60,000 and including an automatic five-year adjustment for inflation.</a:t>
          </a:r>
          <a:endParaRPr lang="en-US"/>
        </a:p>
      </dgm:t>
    </dgm:pt>
    <dgm:pt modelId="{40C76C5C-D310-4858-AB1C-311FAF6D3CBF}" type="parTrans" cxnId="{3A0B8610-6438-4E6B-9374-2C39D6088A79}">
      <dgm:prSet/>
      <dgm:spPr/>
      <dgm:t>
        <a:bodyPr/>
        <a:lstStyle/>
        <a:p>
          <a:endParaRPr lang="en-US"/>
        </a:p>
      </dgm:t>
    </dgm:pt>
    <dgm:pt modelId="{C8C8EA2D-170B-4916-A477-FE8213923D18}" type="sibTrans" cxnId="{3A0B8610-6438-4E6B-9374-2C39D6088A79}">
      <dgm:prSet/>
      <dgm:spPr/>
      <dgm:t>
        <a:bodyPr/>
        <a:lstStyle/>
        <a:p>
          <a:endParaRPr lang="en-US"/>
        </a:p>
      </dgm:t>
    </dgm:pt>
    <dgm:pt modelId="{425DF6D5-B45F-4AD6-92B1-74A122867F1D}">
      <dgm:prSet phldrT="[Text]" phldr="0"/>
      <dgm:spPr/>
      <dgm:t>
        <a:bodyPr/>
        <a:lstStyle/>
        <a:p>
          <a:pPr rtl="0"/>
          <a:r>
            <a:rPr lang="en-US">
              <a:latin typeface="Calibri"/>
            </a:rPr>
            <a:t>Access to Credit</a:t>
          </a:r>
          <a:endParaRPr lang="en-US"/>
        </a:p>
      </dgm:t>
    </dgm:pt>
    <dgm:pt modelId="{8E648FFD-E812-4A8F-8919-B1D8F782D2DD}" type="parTrans" cxnId="{53C29D15-744F-43E3-B5A7-357115723531}">
      <dgm:prSet/>
      <dgm:spPr/>
      <dgm:t>
        <a:bodyPr/>
        <a:lstStyle/>
        <a:p>
          <a:endParaRPr lang="en-US"/>
        </a:p>
      </dgm:t>
    </dgm:pt>
    <dgm:pt modelId="{3CEE5B39-EBCD-4CCA-9682-74AB635F8DCC}" type="sibTrans" cxnId="{53C29D15-744F-43E3-B5A7-357115723531}">
      <dgm:prSet/>
      <dgm:spPr/>
      <dgm:t>
        <a:bodyPr/>
        <a:lstStyle/>
        <a:p>
          <a:endParaRPr lang="en-US"/>
        </a:p>
      </dgm:t>
    </dgm:pt>
    <dgm:pt modelId="{61F5690B-4F72-41B2-AC0B-268944EC157E}">
      <dgm:prSet phldrT="[Text]" phldr="0"/>
      <dgm:spPr/>
      <dgm:t>
        <a:bodyPr/>
        <a:lstStyle/>
        <a:p>
          <a:pPr rtl="0"/>
          <a:r>
            <a:rPr lang="en-US">
              <a:latin typeface="Calibri"/>
            </a:rPr>
            <a:t>Credit unions are subject to an arbitrary 12.25% cap on member business lending. An exemption to this cap is small business loans under $50,000.</a:t>
          </a:r>
          <a:endParaRPr lang="en-US"/>
        </a:p>
      </dgm:t>
    </dgm:pt>
    <dgm:pt modelId="{9293B2C9-2951-4C84-99E8-1FF52448B99F}" type="parTrans" cxnId="{8B85A004-08B3-4F6F-83C4-E5103C5E1D77}">
      <dgm:prSet/>
      <dgm:spPr/>
      <dgm:t>
        <a:bodyPr/>
        <a:lstStyle/>
        <a:p>
          <a:endParaRPr lang="en-US"/>
        </a:p>
      </dgm:t>
    </dgm:pt>
    <dgm:pt modelId="{47DD2F05-B0C4-4F51-BF5D-C77413145617}" type="sibTrans" cxnId="{8B85A004-08B3-4F6F-83C4-E5103C5E1D77}">
      <dgm:prSet/>
      <dgm:spPr/>
      <dgm:t>
        <a:bodyPr/>
        <a:lstStyle/>
        <a:p>
          <a:endParaRPr lang="en-US"/>
        </a:p>
      </dgm:t>
    </dgm:pt>
    <dgm:pt modelId="{4D960A7C-16C7-435C-BCF7-93AAB8D945AB}">
      <dgm:prSet phldrT="[Text]" phldr="0"/>
      <dgm:spPr/>
      <dgm:t>
        <a:bodyPr/>
        <a:lstStyle/>
        <a:p>
          <a:pPr rtl="0"/>
          <a:r>
            <a:rPr lang="en-US">
              <a:latin typeface="Calibri"/>
            </a:rPr>
            <a:t>If adjusted for inflation, this threshold should be closer to $94,000. </a:t>
          </a:r>
          <a:endParaRPr lang="en-US"/>
        </a:p>
      </dgm:t>
    </dgm:pt>
    <dgm:pt modelId="{04EFE49F-A0FD-4DE8-8A4C-5E3EF8406667}" type="parTrans" cxnId="{3FF85C82-25DD-4BC2-989A-01EA69890DEF}">
      <dgm:prSet/>
      <dgm:spPr/>
      <dgm:t>
        <a:bodyPr/>
        <a:lstStyle/>
        <a:p>
          <a:endParaRPr lang="en-US"/>
        </a:p>
      </dgm:t>
    </dgm:pt>
    <dgm:pt modelId="{9CC49A6C-AFE4-4605-ABC6-29FBFF23DDAF}" type="sibTrans" cxnId="{3FF85C82-25DD-4BC2-989A-01EA69890DEF}">
      <dgm:prSet/>
      <dgm:spPr/>
      <dgm:t>
        <a:bodyPr/>
        <a:lstStyle/>
        <a:p>
          <a:endParaRPr lang="en-US"/>
        </a:p>
      </dgm:t>
    </dgm:pt>
    <dgm:pt modelId="{A5B2ECEE-C360-423D-833E-34CCA8262EAC}">
      <dgm:prSet phldrT="[Text]" phldr="0"/>
      <dgm:spPr/>
      <dgm:t>
        <a:bodyPr/>
        <a:lstStyle/>
        <a:p>
          <a:pPr rtl="0"/>
          <a:r>
            <a:rPr lang="en-US">
              <a:latin typeface="Calibri"/>
            </a:rPr>
            <a:t>Modernize Meeting Requirements</a:t>
          </a:r>
          <a:endParaRPr lang="en-US"/>
        </a:p>
      </dgm:t>
    </dgm:pt>
    <dgm:pt modelId="{85054AFD-ED73-4F72-87CA-56F6664E8148}" type="parTrans" cxnId="{D57BB0B8-9BFD-4A85-8E0E-2CB8AC55E3A8}">
      <dgm:prSet/>
      <dgm:spPr/>
      <dgm:t>
        <a:bodyPr/>
        <a:lstStyle/>
        <a:p>
          <a:endParaRPr lang="en-US"/>
        </a:p>
      </dgm:t>
    </dgm:pt>
    <dgm:pt modelId="{462F8725-EA87-4D81-B95B-F1014777C9CB}" type="sibTrans" cxnId="{D57BB0B8-9BFD-4A85-8E0E-2CB8AC55E3A8}">
      <dgm:prSet/>
      <dgm:spPr/>
      <dgm:t>
        <a:bodyPr/>
        <a:lstStyle/>
        <a:p>
          <a:endParaRPr lang="en-US"/>
        </a:p>
      </dgm:t>
    </dgm:pt>
    <dgm:pt modelId="{E1E7CBD5-51EB-42EE-9D72-BBE029DA89DE}">
      <dgm:prSet phldrT="[Text]" phldr="0"/>
      <dgm:spPr/>
      <dgm:t>
        <a:bodyPr/>
        <a:lstStyle/>
        <a:p>
          <a:pPr rtl="0"/>
          <a:r>
            <a:rPr lang="en-US">
              <a:latin typeface="Calibri"/>
            </a:rPr>
            <a:t>The Credit Union Board Modernization Act would decrease the number of board meetings a federal credit union must hold annually from 12 to no less than six.</a:t>
          </a:r>
          <a:endParaRPr lang="en-US"/>
        </a:p>
      </dgm:t>
    </dgm:pt>
    <dgm:pt modelId="{59B33965-046A-46F8-B309-6948397BDDFB}" type="parTrans" cxnId="{152F3630-B8B5-445A-BFF2-C9FE4636580B}">
      <dgm:prSet/>
      <dgm:spPr/>
      <dgm:t>
        <a:bodyPr/>
        <a:lstStyle/>
        <a:p>
          <a:endParaRPr lang="en-US"/>
        </a:p>
      </dgm:t>
    </dgm:pt>
    <dgm:pt modelId="{8C738F38-9F81-4A29-B158-1FC7CB15A6A2}" type="sibTrans" cxnId="{152F3630-B8B5-445A-BFF2-C9FE4636580B}">
      <dgm:prSet/>
      <dgm:spPr/>
      <dgm:t>
        <a:bodyPr/>
        <a:lstStyle/>
        <a:p>
          <a:endParaRPr lang="en-US"/>
        </a:p>
      </dgm:t>
    </dgm:pt>
    <dgm:pt modelId="{A9F75AEE-282E-46B2-8BB0-506595CC2947}">
      <dgm:prSet phldr="0"/>
      <dgm:spPr/>
      <dgm:t>
        <a:bodyPr/>
        <a:lstStyle/>
        <a:p>
          <a:pPr rtl="0"/>
          <a:r>
            <a:rPr lang="en-US">
              <a:latin typeface="Calibri"/>
            </a:rPr>
            <a:t>This legislation includes an exemption for new credit unions and those with low soundness ratings (CAMEL score).</a:t>
          </a:r>
        </a:p>
      </dgm:t>
    </dgm:pt>
    <dgm:pt modelId="{DEAE6B69-BA44-4714-A7A6-A21BDEB196B4}" type="parTrans" cxnId="{F3910666-2020-4F7B-A1B2-892FDF9088C4}">
      <dgm:prSet/>
      <dgm:spPr/>
    </dgm:pt>
    <dgm:pt modelId="{0C308F15-8B28-4236-B26A-4AC09CDDF752}" type="sibTrans" cxnId="{F3910666-2020-4F7B-A1B2-892FDF9088C4}">
      <dgm:prSet/>
      <dgm:spPr/>
    </dgm:pt>
    <dgm:pt modelId="{AEFD1866-6C3A-40D3-A647-0B65DE60F4B1}">
      <dgm:prSet phldr="0"/>
      <dgm:spPr/>
      <dgm:t>
        <a:bodyPr/>
        <a:lstStyle/>
        <a:p>
          <a:pPr rtl="0"/>
          <a:r>
            <a:rPr lang="en-US">
              <a:latin typeface="Calibri"/>
            </a:rPr>
            <a:t>This legislation has now passed the House three times.</a:t>
          </a:r>
        </a:p>
      </dgm:t>
    </dgm:pt>
    <dgm:pt modelId="{01B7C046-5664-4E66-B422-ABE5FBA6A4FE}" type="parTrans" cxnId="{B4266C86-CEEC-47D9-A546-159F7598A282}">
      <dgm:prSet/>
      <dgm:spPr/>
    </dgm:pt>
    <dgm:pt modelId="{A7C59B09-5F96-4817-AFCA-652E94C50901}" type="sibTrans" cxnId="{B4266C86-CEEC-47D9-A546-159F7598A282}">
      <dgm:prSet/>
      <dgm:spPr/>
    </dgm:pt>
    <dgm:pt modelId="{13A52987-6480-40B5-BCC2-13A194CB0AE2}">
      <dgm:prSet phldr="0"/>
      <dgm:spPr/>
      <dgm:t>
        <a:bodyPr/>
        <a:lstStyle/>
        <a:p>
          <a:pPr rtl="0"/>
          <a:r>
            <a:rPr lang="en-US">
              <a:latin typeface="Calibri"/>
            </a:rPr>
            <a:t>Reform the CFPB</a:t>
          </a:r>
        </a:p>
      </dgm:t>
    </dgm:pt>
    <dgm:pt modelId="{0BA7340A-D9D7-4FCA-92E2-854CB844BE79}" type="parTrans" cxnId="{69B52BD1-2B3B-4750-90E2-C5F6DD88F963}">
      <dgm:prSet/>
      <dgm:spPr/>
    </dgm:pt>
    <dgm:pt modelId="{139DC9E7-C341-4BCC-830D-2756AC3F8BD8}" type="sibTrans" cxnId="{69B52BD1-2B3B-4750-90E2-C5F6DD88F963}">
      <dgm:prSet/>
      <dgm:spPr/>
    </dgm:pt>
    <dgm:pt modelId="{395D8E01-B9EA-4F9F-B934-9D3F9F1E8D4D}">
      <dgm:prSet phldr="0"/>
      <dgm:spPr/>
      <dgm:t>
        <a:bodyPr/>
        <a:lstStyle/>
        <a:p>
          <a:pPr rtl="0"/>
          <a:r>
            <a:rPr lang="en-US">
              <a:latin typeface="Calibri"/>
            </a:rPr>
            <a:t>Credit unions support increasing this exemption to $100,000.</a:t>
          </a:r>
        </a:p>
      </dgm:t>
    </dgm:pt>
    <dgm:pt modelId="{052CEA12-6909-462F-89E8-9E4416CDBFAC}" type="parTrans" cxnId="{A157FD20-69AA-43C6-9646-4B960A0B6E35}">
      <dgm:prSet/>
      <dgm:spPr/>
    </dgm:pt>
    <dgm:pt modelId="{F274749A-3641-47A6-BA55-F835496A5266}" type="sibTrans" cxnId="{A157FD20-69AA-43C6-9646-4B960A0B6E35}">
      <dgm:prSet/>
      <dgm:spPr/>
    </dgm:pt>
    <dgm:pt modelId="{A825F0B9-67B3-4EBE-9850-FBECD8E96148}">
      <dgm:prSet phldr="0"/>
      <dgm:spPr/>
      <dgm:t>
        <a:bodyPr/>
        <a:lstStyle/>
        <a:p>
          <a:pPr rtl="0"/>
          <a:r>
            <a:rPr lang="en-US">
              <a:latin typeface="Calibri"/>
            </a:rPr>
            <a:t>The CFPB is in need of reform to truly protect consumers and combat predatory practices like payday lending and fraud. Further, past rhetoric from the CFPB has harmed public perception of the highly regulated financial services industry.</a:t>
          </a:r>
        </a:p>
      </dgm:t>
    </dgm:pt>
    <dgm:pt modelId="{A7B1E3C8-EF12-4FC7-BBA3-E8FBAE00545D}" type="parTrans" cxnId="{F64314E0-F9B2-40DC-8A48-489FFC264FA9}">
      <dgm:prSet/>
      <dgm:spPr/>
    </dgm:pt>
    <dgm:pt modelId="{82AAEE69-D670-4894-9BB4-0268E0B04BB2}" type="sibTrans" cxnId="{F64314E0-F9B2-40DC-8A48-489FFC264FA9}">
      <dgm:prSet/>
      <dgm:spPr/>
    </dgm:pt>
    <dgm:pt modelId="{B2753FCF-2930-40FC-9847-DC94A2C1107D}">
      <dgm:prSet phldr="0"/>
      <dgm:spPr/>
      <dgm:t>
        <a:bodyPr/>
        <a:lstStyle/>
        <a:p>
          <a:pPr rtl="0"/>
          <a:r>
            <a:rPr lang="en-US">
              <a:latin typeface="Calibri"/>
            </a:rPr>
            <a:t>The Taking Account of Bureacrats Spending Act (TABS Act) would bring the CFPB under the traditional appropriations process.</a:t>
          </a:r>
        </a:p>
      </dgm:t>
    </dgm:pt>
    <dgm:pt modelId="{C10A459D-C967-4671-8580-309873036BFD}" type="parTrans" cxnId="{C261C6FB-EF5B-4C82-B122-859B358FEFD3}">
      <dgm:prSet/>
      <dgm:spPr/>
    </dgm:pt>
    <dgm:pt modelId="{2DF52E3E-3124-45F5-8A2C-C74AD033E6A5}" type="sibTrans" cxnId="{C261C6FB-EF5B-4C82-B122-859B358FEFD3}">
      <dgm:prSet/>
      <dgm:spPr/>
    </dgm:pt>
    <dgm:pt modelId="{5FF09C99-46CE-4E4E-9BCB-DE9DF21D01F8}">
      <dgm:prSet phldr="0"/>
      <dgm:spPr/>
      <dgm:t>
        <a:bodyPr/>
        <a:lstStyle/>
        <a:p>
          <a:pPr rtl="0"/>
          <a:r>
            <a:rPr lang="en-US">
              <a:latin typeface="Calibri"/>
            </a:rPr>
            <a:t>In addition, we support increasing the threshold for CFPB supervision from $10B to $15B, reflective of inflationary pressure.</a:t>
          </a:r>
          <a:endParaRPr lang="en-US"/>
        </a:p>
      </dgm:t>
    </dgm:pt>
    <dgm:pt modelId="{FBDCEA93-B6FC-4A1D-ACBB-1DB8F90A6B83}" type="parTrans" cxnId="{EC656EF9-C674-478E-8FE9-8138666F2FE1}">
      <dgm:prSet/>
      <dgm:spPr/>
    </dgm:pt>
    <dgm:pt modelId="{2EC8119B-59EC-40CF-AB50-C2C9E760DA66}" type="sibTrans" cxnId="{EC656EF9-C674-478E-8FE9-8138666F2FE1}">
      <dgm:prSet/>
      <dgm:spPr/>
    </dgm:pt>
    <dgm:pt modelId="{176034AA-2957-4EFE-8BC5-208D5B8EBB7B}" type="pres">
      <dgm:prSet presAssocID="{3EB23233-A209-43ED-B3AB-F16A21610673}" presName="Name0" presStyleCnt="0">
        <dgm:presLayoutVars>
          <dgm:dir/>
          <dgm:animLvl val="lvl"/>
          <dgm:resizeHandles val="exact"/>
        </dgm:presLayoutVars>
      </dgm:prSet>
      <dgm:spPr/>
    </dgm:pt>
    <dgm:pt modelId="{1986CAE2-0E36-41C4-B0D1-7A1C714CC66F}" type="pres">
      <dgm:prSet presAssocID="{2CBFF4AE-11C5-4918-9F10-BF70B05F3A58}" presName="composite" presStyleCnt="0"/>
      <dgm:spPr/>
    </dgm:pt>
    <dgm:pt modelId="{5F19ADEC-8887-4AE7-A1E2-BEE5EC92047B}" type="pres">
      <dgm:prSet presAssocID="{2CBFF4AE-11C5-4918-9F10-BF70B05F3A58}" presName="parTx" presStyleLbl="alignNode1" presStyleIdx="0" presStyleCnt="4">
        <dgm:presLayoutVars>
          <dgm:chMax val="0"/>
          <dgm:chPref val="0"/>
          <dgm:bulletEnabled val="1"/>
        </dgm:presLayoutVars>
      </dgm:prSet>
      <dgm:spPr/>
    </dgm:pt>
    <dgm:pt modelId="{6309CAF4-E4E8-462B-8301-C3AC21EC1B5B}" type="pres">
      <dgm:prSet presAssocID="{2CBFF4AE-11C5-4918-9F10-BF70B05F3A58}" presName="desTx" presStyleLbl="alignAccFollowNode1" presStyleIdx="0" presStyleCnt="4">
        <dgm:presLayoutVars>
          <dgm:bulletEnabled val="1"/>
        </dgm:presLayoutVars>
      </dgm:prSet>
      <dgm:spPr/>
    </dgm:pt>
    <dgm:pt modelId="{666DCBF9-4590-4959-9AFF-442E5DD313E9}" type="pres">
      <dgm:prSet presAssocID="{0ED2B552-D301-4775-849D-2823C8DE4174}" presName="space" presStyleCnt="0"/>
      <dgm:spPr/>
    </dgm:pt>
    <dgm:pt modelId="{2B86F1BE-F934-4F50-B720-EE8E82906759}" type="pres">
      <dgm:prSet presAssocID="{425DF6D5-B45F-4AD6-92B1-74A122867F1D}" presName="composite" presStyleCnt="0"/>
      <dgm:spPr/>
    </dgm:pt>
    <dgm:pt modelId="{9B7416BD-ADEF-43EA-B302-B826757C18B4}" type="pres">
      <dgm:prSet presAssocID="{425DF6D5-B45F-4AD6-92B1-74A122867F1D}" presName="parTx" presStyleLbl="alignNode1" presStyleIdx="1" presStyleCnt="4">
        <dgm:presLayoutVars>
          <dgm:chMax val="0"/>
          <dgm:chPref val="0"/>
          <dgm:bulletEnabled val="1"/>
        </dgm:presLayoutVars>
      </dgm:prSet>
      <dgm:spPr/>
    </dgm:pt>
    <dgm:pt modelId="{713AA2AB-45FB-474A-99AB-CAE9566A63E6}" type="pres">
      <dgm:prSet presAssocID="{425DF6D5-B45F-4AD6-92B1-74A122867F1D}" presName="desTx" presStyleLbl="alignAccFollowNode1" presStyleIdx="1" presStyleCnt="4">
        <dgm:presLayoutVars>
          <dgm:bulletEnabled val="1"/>
        </dgm:presLayoutVars>
      </dgm:prSet>
      <dgm:spPr/>
    </dgm:pt>
    <dgm:pt modelId="{F29A14C9-E761-43F0-A51B-5AC2CDB816C4}" type="pres">
      <dgm:prSet presAssocID="{3CEE5B39-EBCD-4CCA-9682-74AB635F8DCC}" presName="space" presStyleCnt="0"/>
      <dgm:spPr/>
    </dgm:pt>
    <dgm:pt modelId="{90875515-87C5-427B-B4EE-DE5399C105A4}" type="pres">
      <dgm:prSet presAssocID="{A5B2ECEE-C360-423D-833E-34CCA8262EAC}" presName="composite" presStyleCnt="0"/>
      <dgm:spPr/>
    </dgm:pt>
    <dgm:pt modelId="{468F7439-55DF-408D-8876-1CCAC2C36D8C}" type="pres">
      <dgm:prSet presAssocID="{A5B2ECEE-C360-423D-833E-34CCA8262EAC}" presName="parTx" presStyleLbl="alignNode1" presStyleIdx="2" presStyleCnt="4">
        <dgm:presLayoutVars>
          <dgm:chMax val="0"/>
          <dgm:chPref val="0"/>
          <dgm:bulletEnabled val="1"/>
        </dgm:presLayoutVars>
      </dgm:prSet>
      <dgm:spPr/>
    </dgm:pt>
    <dgm:pt modelId="{F1DC3927-7AFC-45CF-9761-0C679024D024}" type="pres">
      <dgm:prSet presAssocID="{A5B2ECEE-C360-423D-833E-34CCA8262EAC}" presName="desTx" presStyleLbl="alignAccFollowNode1" presStyleIdx="2" presStyleCnt="4">
        <dgm:presLayoutVars>
          <dgm:bulletEnabled val="1"/>
        </dgm:presLayoutVars>
      </dgm:prSet>
      <dgm:spPr/>
    </dgm:pt>
    <dgm:pt modelId="{8677EBAA-F0A3-4B60-AA46-35D60ECD8AE2}" type="pres">
      <dgm:prSet presAssocID="{462F8725-EA87-4D81-B95B-F1014777C9CB}" presName="space" presStyleCnt="0"/>
      <dgm:spPr/>
    </dgm:pt>
    <dgm:pt modelId="{FBAEBFE9-4B5D-4828-9F78-A6A1331E453E}" type="pres">
      <dgm:prSet presAssocID="{13A52987-6480-40B5-BCC2-13A194CB0AE2}" presName="composite" presStyleCnt="0"/>
      <dgm:spPr/>
    </dgm:pt>
    <dgm:pt modelId="{DDE89705-F9EA-4FB7-B9AB-824FA221CF25}" type="pres">
      <dgm:prSet presAssocID="{13A52987-6480-40B5-BCC2-13A194CB0AE2}" presName="parTx" presStyleLbl="alignNode1" presStyleIdx="3" presStyleCnt="4">
        <dgm:presLayoutVars>
          <dgm:chMax val="0"/>
          <dgm:chPref val="0"/>
          <dgm:bulletEnabled val="1"/>
        </dgm:presLayoutVars>
      </dgm:prSet>
      <dgm:spPr/>
    </dgm:pt>
    <dgm:pt modelId="{B3976F74-86DF-4931-B3D0-0EE543801789}" type="pres">
      <dgm:prSet presAssocID="{13A52987-6480-40B5-BCC2-13A194CB0AE2}" presName="desTx" presStyleLbl="alignAccFollowNode1" presStyleIdx="3" presStyleCnt="4">
        <dgm:presLayoutVars>
          <dgm:bulletEnabled val="1"/>
        </dgm:presLayoutVars>
      </dgm:prSet>
      <dgm:spPr/>
    </dgm:pt>
  </dgm:ptLst>
  <dgm:cxnLst>
    <dgm:cxn modelId="{8B85A004-08B3-4F6F-83C4-E5103C5E1D77}" srcId="{425DF6D5-B45F-4AD6-92B1-74A122867F1D}" destId="{61F5690B-4F72-41B2-AC0B-268944EC157E}" srcOrd="0" destOrd="0" parTransId="{9293B2C9-2951-4C84-99E8-1FF52448B99F}" sibTransId="{47DD2F05-B0C4-4F51-BF5D-C77413145617}"/>
    <dgm:cxn modelId="{4E5AE40C-B067-4380-BD01-A79DF7474F57}" type="presOf" srcId="{395D8E01-B9EA-4F9F-B934-9D3F9F1E8D4D}" destId="{713AA2AB-45FB-474A-99AB-CAE9566A63E6}" srcOrd="0" destOrd="2" presId="urn:microsoft.com/office/officeart/2005/8/layout/hList1"/>
    <dgm:cxn modelId="{3A0B8610-6438-4E6B-9374-2C39D6088A79}" srcId="{2CBFF4AE-11C5-4918-9F10-BF70B05F3A58}" destId="{DB3DE197-4E90-4BAD-95B1-0B97D9118D0E}" srcOrd="2" destOrd="0" parTransId="{40C76C5C-D310-4858-AB1C-311FAF6D3CBF}" sibTransId="{C8C8EA2D-170B-4916-A477-FE8213923D18}"/>
    <dgm:cxn modelId="{C7559E12-5D0E-4708-A9B7-8D1B3D38DDF6}" type="presOf" srcId="{425DF6D5-B45F-4AD6-92B1-74A122867F1D}" destId="{9B7416BD-ADEF-43EA-B302-B826757C18B4}" srcOrd="0" destOrd="0" presId="urn:microsoft.com/office/officeart/2005/8/layout/hList1"/>
    <dgm:cxn modelId="{15533214-181A-4EAE-A681-C6F6E69E05E1}" type="presOf" srcId="{B9B58F2B-E529-42B2-AE67-7A1411472AA8}" destId="{6309CAF4-E4E8-462B-8301-C3AC21EC1B5B}" srcOrd="0" destOrd="0" presId="urn:microsoft.com/office/officeart/2005/8/layout/hList1"/>
    <dgm:cxn modelId="{53C29D15-744F-43E3-B5A7-357115723531}" srcId="{3EB23233-A209-43ED-B3AB-F16A21610673}" destId="{425DF6D5-B45F-4AD6-92B1-74A122867F1D}" srcOrd="1" destOrd="0" parTransId="{8E648FFD-E812-4A8F-8919-B1D8F782D2DD}" sibTransId="{3CEE5B39-EBCD-4CCA-9682-74AB635F8DCC}"/>
    <dgm:cxn modelId="{A157FD20-69AA-43C6-9646-4B960A0B6E35}" srcId="{425DF6D5-B45F-4AD6-92B1-74A122867F1D}" destId="{395D8E01-B9EA-4F9F-B934-9D3F9F1E8D4D}" srcOrd="2" destOrd="0" parTransId="{052CEA12-6909-462F-89E8-9E4416CDBFAC}" sibTransId="{F274749A-3641-47A6-BA55-F835496A5266}"/>
    <dgm:cxn modelId="{33FF7029-D172-46BD-AA7D-C7BA807B0359}" type="presOf" srcId="{13A52987-6480-40B5-BCC2-13A194CB0AE2}" destId="{DDE89705-F9EA-4FB7-B9AB-824FA221CF25}" srcOrd="0" destOrd="0" presId="urn:microsoft.com/office/officeart/2005/8/layout/hList1"/>
    <dgm:cxn modelId="{152F3630-B8B5-445A-BFF2-C9FE4636580B}" srcId="{A5B2ECEE-C360-423D-833E-34CCA8262EAC}" destId="{E1E7CBD5-51EB-42EE-9D72-BBE029DA89DE}" srcOrd="0" destOrd="0" parTransId="{59B33965-046A-46F8-B309-6948397BDDFB}" sibTransId="{8C738F38-9F81-4A29-B158-1FC7CB15A6A2}"/>
    <dgm:cxn modelId="{EEF9B43F-4323-40F3-B615-0C57A793D99A}" type="presOf" srcId="{A5B2ECEE-C360-423D-833E-34CCA8262EAC}" destId="{468F7439-55DF-408D-8876-1CCAC2C36D8C}" srcOrd="0" destOrd="0" presId="urn:microsoft.com/office/officeart/2005/8/layout/hList1"/>
    <dgm:cxn modelId="{F07E8E61-CB7B-4E22-8F2E-76FAD3F7E23F}" type="presOf" srcId="{61F5690B-4F72-41B2-AC0B-268944EC157E}" destId="{713AA2AB-45FB-474A-99AB-CAE9566A63E6}" srcOrd="0" destOrd="0" presId="urn:microsoft.com/office/officeart/2005/8/layout/hList1"/>
    <dgm:cxn modelId="{F3910666-2020-4F7B-A1B2-892FDF9088C4}" srcId="{A5B2ECEE-C360-423D-833E-34CCA8262EAC}" destId="{A9F75AEE-282E-46B2-8BB0-506595CC2947}" srcOrd="1" destOrd="0" parTransId="{DEAE6B69-BA44-4714-A7A6-A21BDEB196B4}" sibTransId="{0C308F15-8B28-4236-B26A-4AC09CDDF752}"/>
    <dgm:cxn modelId="{454BF168-A515-4F35-8B0A-062030380A3B}" type="presOf" srcId="{A825F0B9-67B3-4EBE-9850-FBECD8E96148}" destId="{B3976F74-86DF-4931-B3D0-0EE543801789}" srcOrd="0" destOrd="0" presId="urn:microsoft.com/office/officeart/2005/8/layout/hList1"/>
    <dgm:cxn modelId="{7D40824A-B7BC-42A1-9EC5-445BB6516C2B}" type="presOf" srcId="{2CBFF4AE-11C5-4918-9F10-BF70B05F3A58}" destId="{5F19ADEC-8887-4AE7-A1E2-BEE5EC92047B}" srcOrd="0" destOrd="0" presId="urn:microsoft.com/office/officeart/2005/8/layout/hList1"/>
    <dgm:cxn modelId="{624DF96D-B8F3-49B8-9023-678174E59AF6}" type="presOf" srcId="{3EB23233-A209-43ED-B3AB-F16A21610673}" destId="{176034AA-2957-4EFE-8BC5-208D5B8EBB7B}" srcOrd="0" destOrd="0" presId="urn:microsoft.com/office/officeart/2005/8/layout/hList1"/>
    <dgm:cxn modelId="{2713A650-AD11-49CC-BE2E-354CF4855F2F}" type="presOf" srcId="{4D960A7C-16C7-435C-BCF7-93AAB8D945AB}" destId="{713AA2AB-45FB-474A-99AB-CAE9566A63E6}" srcOrd="0" destOrd="1" presId="urn:microsoft.com/office/officeart/2005/8/layout/hList1"/>
    <dgm:cxn modelId="{6C3A1F72-C2A1-47BF-8E3E-E38E2DDE225E}" type="presOf" srcId="{DB3DE197-4E90-4BAD-95B1-0B97D9118D0E}" destId="{6309CAF4-E4E8-462B-8301-C3AC21EC1B5B}" srcOrd="0" destOrd="2" presId="urn:microsoft.com/office/officeart/2005/8/layout/hList1"/>
    <dgm:cxn modelId="{3FF85C82-25DD-4BC2-989A-01EA69890DEF}" srcId="{425DF6D5-B45F-4AD6-92B1-74A122867F1D}" destId="{4D960A7C-16C7-435C-BCF7-93AAB8D945AB}" srcOrd="1" destOrd="0" parTransId="{04EFE49F-A0FD-4DE8-8A4C-5E3EF8406667}" sibTransId="{9CC49A6C-AFE4-4605-ABC6-29FBFF23DDAF}"/>
    <dgm:cxn modelId="{B4266C86-CEEC-47D9-A546-159F7598A282}" srcId="{A5B2ECEE-C360-423D-833E-34CCA8262EAC}" destId="{AEFD1866-6C3A-40D3-A647-0B65DE60F4B1}" srcOrd="2" destOrd="0" parTransId="{01B7C046-5664-4E66-B422-ABE5FBA6A4FE}" sibTransId="{A7C59B09-5F96-4817-AFCA-652E94C50901}"/>
    <dgm:cxn modelId="{9CA6DF8B-34FC-4AAB-8CE0-EF4FE50467CD}" srcId="{2CBFF4AE-11C5-4918-9F10-BF70B05F3A58}" destId="{92831564-6388-4C9C-94B0-2B47E3FDDFC1}" srcOrd="1" destOrd="0" parTransId="{F6FDB654-D334-43A1-ADE9-8A0D8AAB0107}" sibTransId="{C35E0034-8C9B-408A-930A-CBFDD2DD1BC2}"/>
    <dgm:cxn modelId="{F0B6FD96-0FBD-406E-904B-29B030F010B5}" type="presOf" srcId="{E1E7CBD5-51EB-42EE-9D72-BBE029DA89DE}" destId="{F1DC3927-7AFC-45CF-9761-0C679024D024}" srcOrd="0" destOrd="0" presId="urn:microsoft.com/office/officeart/2005/8/layout/hList1"/>
    <dgm:cxn modelId="{E51648AB-EBDB-4809-82C1-ED26A64C8AD0}" type="presOf" srcId="{AEFD1866-6C3A-40D3-A647-0B65DE60F4B1}" destId="{F1DC3927-7AFC-45CF-9761-0C679024D024}" srcOrd="0" destOrd="2" presId="urn:microsoft.com/office/officeart/2005/8/layout/hList1"/>
    <dgm:cxn modelId="{99522FAE-B3BC-408B-AB21-811BA62A4A79}" type="presOf" srcId="{5FF09C99-46CE-4E4E-9BCB-DE9DF21D01F8}" destId="{B3976F74-86DF-4931-B3D0-0EE543801789}" srcOrd="0" destOrd="2" presId="urn:microsoft.com/office/officeart/2005/8/layout/hList1"/>
    <dgm:cxn modelId="{40A378B1-612E-47FB-BCFB-00F295FFEA42}" type="presOf" srcId="{92831564-6388-4C9C-94B0-2B47E3FDDFC1}" destId="{6309CAF4-E4E8-462B-8301-C3AC21EC1B5B}" srcOrd="0" destOrd="1" presId="urn:microsoft.com/office/officeart/2005/8/layout/hList1"/>
    <dgm:cxn modelId="{D57BB0B8-9BFD-4A85-8E0E-2CB8AC55E3A8}" srcId="{3EB23233-A209-43ED-B3AB-F16A21610673}" destId="{A5B2ECEE-C360-423D-833E-34CCA8262EAC}" srcOrd="2" destOrd="0" parTransId="{85054AFD-ED73-4F72-87CA-56F6664E8148}" sibTransId="{462F8725-EA87-4D81-B95B-F1014777C9CB}"/>
    <dgm:cxn modelId="{11F5F9CE-A551-4437-8FD3-9A1A66EBE6E0}" srcId="{3EB23233-A209-43ED-B3AB-F16A21610673}" destId="{2CBFF4AE-11C5-4918-9F10-BF70B05F3A58}" srcOrd="0" destOrd="0" parTransId="{EFF84CA8-A7D5-403B-AB8A-3767A3801DA7}" sibTransId="{0ED2B552-D301-4775-849D-2823C8DE4174}"/>
    <dgm:cxn modelId="{69B52BD1-2B3B-4750-90E2-C5F6DD88F963}" srcId="{3EB23233-A209-43ED-B3AB-F16A21610673}" destId="{13A52987-6480-40B5-BCC2-13A194CB0AE2}" srcOrd="3" destOrd="0" parTransId="{0BA7340A-D9D7-4FCA-92E2-854CB844BE79}" sibTransId="{139DC9E7-C341-4BCC-830D-2756AC3F8BD8}"/>
    <dgm:cxn modelId="{56560DD2-717F-49C2-9AAD-6D5FD692C691}" type="presOf" srcId="{B2753FCF-2930-40FC-9847-DC94A2C1107D}" destId="{B3976F74-86DF-4931-B3D0-0EE543801789}" srcOrd="0" destOrd="1" presId="urn:microsoft.com/office/officeart/2005/8/layout/hList1"/>
    <dgm:cxn modelId="{6E64CDDF-C157-4DF8-9451-A061A0EDB69D}" type="presOf" srcId="{A9F75AEE-282E-46B2-8BB0-506595CC2947}" destId="{F1DC3927-7AFC-45CF-9761-0C679024D024}" srcOrd="0" destOrd="1" presId="urn:microsoft.com/office/officeart/2005/8/layout/hList1"/>
    <dgm:cxn modelId="{F64314E0-F9B2-40DC-8A48-489FFC264FA9}" srcId="{13A52987-6480-40B5-BCC2-13A194CB0AE2}" destId="{A825F0B9-67B3-4EBE-9850-FBECD8E96148}" srcOrd="0" destOrd="0" parTransId="{A7B1E3C8-EF12-4FC7-BBA3-E8FBAE00545D}" sibTransId="{82AAEE69-D670-4894-9BB4-0268E0B04BB2}"/>
    <dgm:cxn modelId="{732E49E7-4495-4801-A7E8-D361E168CC55}" srcId="{2CBFF4AE-11C5-4918-9F10-BF70B05F3A58}" destId="{B9B58F2B-E529-42B2-AE67-7A1411472AA8}" srcOrd="0" destOrd="0" parTransId="{57E9E6DF-36CA-4E49-AF60-ADFF1884ECE4}" sibTransId="{51B54EA0-5CE4-4FA1-942C-3AF485FCE423}"/>
    <dgm:cxn modelId="{EC656EF9-C674-478E-8FE9-8138666F2FE1}" srcId="{13A52987-6480-40B5-BCC2-13A194CB0AE2}" destId="{5FF09C99-46CE-4E4E-9BCB-DE9DF21D01F8}" srcOrd="2" destOrd="0" parTransId="{FBDCEA93-B6FC-4A1D-ACBB-1DB8F90A6B83}" sibTransId="{2EC8119B-59EC-40CF-AB50-C2C9E760DA66}"/>
    <dgm:cxn modelId="{C261C6FB-EF5B-4C82-B122-859B358FEFD3}" srcId="{13A52987-6480-40B5-BCC2-13A194CB0AE2}" destId="{B2753FCF-2930-40FC-9847-DC94A2C1107D}" srcOrd="1" destOrd="0" parTransId="{C10A459D-C967-4671-8580-309873036BFD}" sibTransId="{2DF52E3E-3124-45F5-8A2C-C74AD033E6A5}"/>
    <dgm:cxn modelId="{F1BC2D79-9668-491D-82CC-811C516210FF}" type="presParOf" srcId="{176034AA-2957-4EFE-8BC5-208D5B8EBB7B}" destId="{1986CAE2-0E36-41C4-B0D1-7A1C714CC66F}" srcOrd="0" destOrd="0" presId="urn:microsoft.com/office/officeart/2005/8/layout/hList1"/>
    <dgm:cxn modelId="{57DFED8E-2FB5-4F4A-839D-46CCFE7D94C9}" type="presParOf" srcId="{1986CAE2-0E36-41C4-B0D1-7A1C714CC66F}" destId="{5F19ADEC-8887-4AE7-A1E2-BEE5EC92047B}" srcOrd="0" destOrd="0" presId="urn:microsoft.com/office/officeart/2005/8/layout/hList1"/>
    <dgm:cxn modelId="{D4832334-62BF-4FD0-99B1-2B2D62FEEAF0}" type="presParOf" srcId="{1986CAE2-0E36-41C4-B0D1-7A1C714CC66F}" destId="{6309CAF4-E4E8-462B-8301-C3AC21EC1B5B}" srcOrd="1" destOrd="0" presId="urn:microsoft.com/office/officeart/2005/8/layout/hList1"/>
    <dgm:cxn modelId="{718CB4BD-6B71-481D-ACDA-7DB4FD2DC97C}" type="presParOf" srcId="{176034AA-2957-4EFE-8BC5-208D5B8EBB7B}" destId="{666DCBF9-4590-4959-9AFF-442E5DD313E9}" srcOrd="1" destOrd="0" presId="urn:microsoft.com/office/officeart/2005/8/layout/hList1"/>
    <dgm:cxn modelId="{C99177F4-C843-47AC-90CD-1DDDBE381393}" type="presParOf" srcId="{176034AA-2957-4EFE-8BC5-208D5B8EBB7B}" destId="{2B86F1BE-F934-4F50-B720-EE8E82906759}" srcOrd="2" destOrd="0" presId="urn:microsoft.com/office/officeart/2005/8/layout/hList1"/>
    <dgm:cxn modelId="{A74D072B-91D3-4737-8282-DF9ACFDEC706}" type="presParOf" srcId="{2B86F1BE-F934-4F50-B720-EE8E82906759}" destId="{9B7416BD-ADEF-43EA-B302-B826757C18B4}" srcOrd="0" destOrd="0" presId="urn:microsoft.com/office/officeart/2005/8/layout/hList1"/>
    <dgm:cxn modelId="{65243632-4D3B-4EDC-98AB-021A621D47ED}" type="presParOf" srcId="{2B86F1BE-F934-4F50-B720-EE8E82906759}" destId="{713AA2AB-45FB-474A-99AB-CAE9566A63E6}" srcOrd="1" destOrd="0" presId="urn:microsoft.com/office/officeart/2005/8/layout/hList1"/>
    <dgm:cxn modelId="{12B9C98B-1B32-43A2-98CC-02153DDE2762}" type="presParOf" srcId="{176034AA-2957-4EFE-8BC5-208D5B8EBB7B}" destId="{F29A14C9-E761-43F0-A51B-5AC2CDB816C4}" srcOrd="3" destOrd="0" presId="urn:microsoft.com/office/officeart/2005/8/layout/hList1"/>
    <dgm:cxn modelId="{C85FEC06-3B8D-4A9F-AFB4-C04CABF9E758}" type="presParOf" srcId="{176034AA-2957-4EFE-8BC5-208D5B8EBB7B}" destId="{90875515-87C5-427B-B4EE-DE5399C105A4}" srcOrd="4" destOrd="0" presId="urn:microsoft.com/office/officeart/2005/8/layout/hList1"/>
    <dgm:cxn modelId="{E1C6E05A-261B-4126-95D8-8AF2200CC377}" type="presParOf" srcId="{90875515-87C5-427B-B4EE-DE5399C105A4}" destId="{468F7439-55DF-408D-8876-1CCAC2C36D8C}" srcOrd="0" destOrd="0" presId="urn:microsoft.com/office/officeart/2005/8/layout/hList1"/>
    <dgm:cxn modelId="{5466EE75-BC29-4A0D-87E2-0C3466CB059B}" type="presParOf" srcId="{90875515-87C5-427B-B4EE-DE5399C105A4}" destId="{F1DC3927-7AFC-45CF-9761-0C679024D024}" srcOrd="1" destOrd="0" presId="urn:microsoft.com/office/officeart/2005/8/layout/hList1"/>
    <dgm:cxn modelId="{EBA21EB5-0A5C-418F-8652-F11CF4952382}" type="presParOf" srcId="{176034AA-2957-4EFE-8BC5-208D5B8EBB7B}" destId="{8677EBAA-F0A3-4B60-AA46-35D60ECD8AE2}" srcOrd="5" destOrd="0" presId="urn:microsoft.com/office/officeart/2005/8/layout/hList1"/>
    <dgm:cxn modelId="{DA2F8BDC-D60C-42F4-815E-613B5D802396}" type="presParOf" srcId="{176034AA-2957-4EFE-8BC5-208D5B8EBB7B}" destId="{FBAEBFE9-4B5D-4828-9F78-A6A1331E453E}" srcOrd="6" destOrd="0" presId="urn:microsoft.com/office/officeart/2005/8/layout/hList1"/>
    <dgm:cxn modelId="{662104D4-00EF-4EEB-ADC1-3AE26793A54B}" type="presParOf" srcId="{FBAEBFE9-4B5D-4828-9F78-A6A1331E453E}" destId="{DDE89705-F9EA-4FB7-B9AB-824FA221CF25}" srcOrd="0" destOrd="0" presId="urn:microsoft.com/office/officeart/2005/8/layout/hList1"/>
    <dgm:cxn modelId="{FC51C960-FE14-495E-A493-8D52A30F56F0}" type="presParOf" srcId="{FBAEBFE9-4B5D-4828-9F78-A6A1331E453E}" destId="{B3976F74-86DF-4931-B3D0-0EE543801789}"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B23233-A209-43ED-B3AB-F16A21610673}"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2CBFF4AE-11C5-4918-9F10-BF70B05F3A58}">
      <dgm:prSet phldrT="[Text]" phldr="0"/>
      <dgm:spPr/>
      <dgm:t>
        <a:bodyPr/>
        <a:lstStyle/>
        <a:p>
          <a:pPr rtl="0"/>
          <a:r>
            <a:rPr lang="en-US">
              <a:latin typeface="Calibri"/>
            </a:rPr>
            <a:t>Supervisory Priorities</a:t>
          </a:r>
          <a:endParaRPr lang="en-US"/>
        </a:p>
      </dgm:t>
    </dgm:pt>
    <dgm:pt modelId="{EFF84CA8-A7D5-403B-AB8A-3767A3801DA7}" type="parTrans" cxnId="{11F5F9CE-A551-4437-8FD3-9A1A66EBE6E0}">
      <dgm:prSet/>
      <dgm:spPr/>
      <dgm:t>
        <a:bodyPr/>
        <a:lstStyle/>
        <a:p>
          <a:endParaRPr lang="en-US"/>
        </a:p>
      </dgm:t>
    </dgm:pt>
    <dgm:pt modelId="{0ED2B552-D301-4775-849D-2823C8DE4174}" type="sibTrans" cxnId="{11F5F9CE-A551-4437-8FD3-9A1A66EBE6E0}">
      <dgm:prSet/>
      <dgm:spPr/>
      <dgm:t>
        <a:bodyPr/>
        <a:lstStyle/>
        <a:p>
          <a:endParaRPr lang="en-US"/>
        </a:p>
      </dgm:t>
    </dgm:pt>
    <dgm:pt modelId="{DB3DE197-4E90-4BAD-95B1-0B97D9118D0E}">
      <dgm:prSet phldrT="[Text]" phldr="0"/>
      <dgm:spPr/>
      <dgm:t>
        <a:bodyPr/>
        <a:lstStyle/>
        <a:p>
          <a:pPr rtl="0"/>
          <a:r>
            <a:rPr lang="en-US">
              <a:latin typeface="Calibri"/>
            </a:rPr>
            <a:t> Credit Risk</a:t>
          </a:r>
          <a:endParaRPr lang="en-US"/>
        </a:p>
      </dgm:t>
    </dgm:pt>
    <dgm:pt modelId="{40C76C5C-D310-4858-AB1C-311FAF6D3CBF}" type="parTrans" cxnId="{3A0B8610-6438-4E6B-9374-2C39D6088A79}">
      <dgm:prSet/>
      <dgm:spPr/>
      <dgm:t>
        <a:bodyPr/>
        <a:lstStyle/>
        <a:p>
          <a:endParaRPr lang="en-US"/>
        </a:p>
      </dgm:t>
    </dgm:pt>
    <dgm:pt modelId="{C8C8EA2D-170B-4916-A477-FE8213923D18}" type="sibTrans" cxnId="{3A0B8610-6438-4E6B-9374-2C39D6088A79}">
      <dgm:prSet/>
      <dgm:spPr/>
      <dgm:t>
        <a:bodyPr/>
        <a:lstStyle/>
        <a:p>
          <a:endParaRPr lang="en-US"/>
        </a:p>
      </dgm:t>
    </dgm:pt>
    <dgm:pt modelId="{425DF6D5-B45F-4AD6-92B1-74A122867F1D}">
      <dgm:prSet phldrT="[Text]" phldr="0"/>
      <dgm:spPr/>
      <dgm:t>
        <a:bodyPr/>
        <a:lstStyle/>
        <a:p>
          <a:pPr rtl="0"/>
          <a:r>
            <a:rPr lang="en-US">
              <a:latin typeface="Calibri"/>
            </a:rPr>
            <a:t> Balance Sheet Management</a:t>
          </a:r>
          <a:endParaRPr lang="en-US"/>
        </a:p>
      </dgm:t>
    </dgm:pt>
    <dgm:pt modelId="{8E648FFD-E812-4A8F-8919-B1D8F782D2DD}" type="parTrans" cxnId="{53C29D15-744F-43E3-B5A7-357115723531}">
      <dgm:prSet/>
      <dgm:spPr/>
      <dgm:t>
        <a:bodyPr/>
        <a:lstStyle/>
        <a:p>
          <a:endParaRPr lang="en-US"/>
        </a:p>
      </dgm:t>
    </dgm:pt>
    <dgm:pt modelId="{3CEE5B39-EBCD-4CCA-9682-74AB635F8DCC}" type="sibTrans" cxnId="{53C29D15-744F-43E3-B5A7-357115723531}">
      <dgm:prSet/>
      <dgm:spPr/>
      <dgm:t>
        <a:bodyPr/>
        <a:lstStyle/>
        <a:p>
          <a:endParaRPr lang="en-US"/>
        </a:p>
      </dgm:t>
    </dgm:pt>
    <dgm:pt modelId="{61F5690B-4F72-41B2-AC0B-268944EC157E}">
      <dgm:prSet phldrT="[Text]" phldr="0"/>
      <dgm:spPr/>
      <dgm:t>
        <a:bodyPr/>
        <a:lstStyle/>
        <a:p>
          <a:pPr rtl="0"/>
          <a:r>
            <a:rPr lang="en-US">
              <a:latin typeface="Calibri"/>
            </a:rPr>
            <a:t> Cybersecurity</a:t>
          </a:r>
          <a:endParaRPr lang="en-US"/>
        </a:p>
      </dgm:t>
    </dgm:pt>
    <dgm:pt modelId="{9293B2C9-2951-4C84-99E8-1FF52448B99F}" type="parTrans" cxnId="{8B85A004-08B3-4F6F-83C4-E5103C5E1D77}">
      <dgm:prSet/>
      <dgm:spPr/>
      <dgm:t>
        <a:bodyPr/>
        <a:lstStyle/>
        <a:p>
          <a:endParaRPr lang="en-US"/>
        </a:p>
      </dgm:t>
    </dgm:pt>
    <dgm:pt modelId="{47DD2F05-B0C4-4F51-BF5D-C77413145617}" type="sibTrans" cxnId="{8B85A004-08B3-4F6F-83C4-E5103C5E1D77}">
      <dgm:prSet/>
      <dgm:spPr/>
      <dgm:t>
        <a:bodyPr/>
        <a:lstStyle/>
        <a:p>
          <a:endParaRPr lang="en-US"/>
        </a:p>
      </dgm:t>
    </dgm:pt>
    <dgm:pt modelId="{4D960A7C-16C7-435C-BCF7-93AAB8D945AB}">
      <dgm:prSet phldrT="[Text]" phldr="0"/>
      <dgm:spPr/>
      <dgm:t>
        <a:bodyPr/>
        <a:lstStyle/>
        <a:p>
          <a:pPr rtl="0"/>
          <a:r>
            <a:rPr lang="en-US">
              <a:latin typeface="Calibri"/>
            </a:rPr>
            <a:t> Consumer Protection</a:t>
          </a:r>
          <a:endParaRPr lang="en-US"/>
        </a:p>
      </dgm:t>
    </dgm:pt>
    <dgm:pt modelId="{04EFE49F-A0FD-4DE8-8A4C-5E3EF8406667}" type="parTrans" cxnId="{3FF85C82-25DD-4BC2-989A-01EA69890DEF}">
      <dgm:prSet/>
      <dgm:spPr/>
      <dgm:t>
        <a:bodyPr/>
        <a:lstStyle/>
        <a:p>
          <a:endParaRPr lang="en-US"/>
        </a:p>
      </dgm:t>
    </dgm:pt>
    <dgm:pt modelId="{9CC49A6C-AFE4-4605-ABC6-29FBFF23DDAF}" type="sibTrans" cxnId="{3FF85C82-25DD-4BC2-989A-01EA69890DEF}">
      <dgm:prSet/>
      <dgm:spPr/>
      <dgm:t>
        <a:bodyPr/>
        <a:lstStyle/>
        <a:p>
          <a:endParaRPr lang="en-US"/>
        </a:p>
      </dgm:t>
    </dgm:pt>
    <dgm:pt modelId="{A5B2ECEE-C360-423D-833E-34CCA8262EAC}">
      <dgm:prSet phldrT="[Text]" phldr="0"/>
      <dgm:spPr/>
      <dgm:t>
        <a:bodyPr/>
        <a:lstStyle/>
        <a:p>
          <a:pPr rtl="0"/>
          <a:r>
            <a:rPr lang="en-US">
              <a:latin typeface="Calibri"/>
            </a:rPr>
            <a:t> Exam Updates</a:t>
          </a:r>
          <a:endParaRPr lang="en-US"/>
        </a:p>
      </dgm:t>
    </dgm:pt>
    <dgm:pt modelId="{85054AFD-ED73-4F72-87CA-56F6664E8148}" type="parTrans" cxnId="{D57BB0B8-9BFD-4A85-8E0E-2CB8AC55E3A8}">
      <dgm:prSet/>
      <dgm:spPr/>
      <dgm:t>
        <a:bodyPr/>
        <a:lstStyle/>
        <a:p>
          <a:endParaRPr lang="en-US"/>
        </a:p>
      </dgm:t>
    </dgm:pt>
    <dgm:pt modelId="{462F8725-EA87-4D81-B95B-F1014777C9CB}" type="sibTrans" cxnId="{D57BB0B8-9BFD-4A85-8E0E-2CB8AC55E3A8}">
      <dgm:prSet/>
      <dgm:spPr/>
      <dgm:t>
        <a:bodyPr/>
        <a:lstStyle/>
        <a:p>
          <a:endParaRPr lang="en-US"/>
        </a:p>
      </dgm:t>
    </dgm:pt>
    <dgm:pt modelId="{E1E7CBD5-51EB-42EE-9D72-BBE029DA89DE}">
      <dgm:prSet phldrT="[Text]" phldr="0"/>
      <dgm:spPr/>
      <dgm:t>
        <a:bodyPr/>
        <a:lstStyle/>
        <a:p>
          <a:pPr rtl="0"/>
          <a:r>
            <a:rPr lang="en-US">
              <a:latin typeface="Calibri"/>
            </a:rPr>
            <a:t> Expand Natural Disaster Assistance</a:t>
          </a:r>
          <a:endParaRPr lang="en-US"/>
        </a:p>
      </dgm:t>
    </dgm:pt>
    <dgm:pt modelId="{59B33965-046A-46F8-B309-6948397BDDFB}" type="parTrans" cxnId="{152F3630-B8B5-445A-BFF2-C9FE4636580B}">
      <dgm:prSet/>
      <dgm:spPr/>
      <dgm:t>
        <a:bodyPr/>
        <a:lstStyle/>
        <a:p>
          <a:endParaRPr lang="en-US"/>
        </a:p>
      </dgm:t>
    </dgm:pt>
    <dgm:pt modelId="{8C738F38-9F81-4A29-B158-1FC7CB15A6A2}" type="sibTrans" cxnId="{152F3630-B8B5-445A-BFF2-C9FE4636580B}">
      <dgm:prSet/>
      <dgm:spPr/>
      <dgm:t>
        <a:bodyPr/>
        <a:lstStyle/>
        <a:p>
          <a:endParaRPr lang="en-US"/>
        </a:p>
      </dgm:t>
    </dgm:pt>
    <dgm:pt modelId="{A9F75AEE-282E-46B2-8BB0-506595CC2947}">
      <dgm:prSet phldr="0"/>
      <dgm:spPr/>
      <dgm:t>
        <a:bodyPr/>
        <a:lstStyle/>
        <a:p>
          <a:pPr rtl="0"/>
          <a:r>
            <a:rPr lang="en-US">
              <a:latin typeface="Calibri"/>
            </a:rPr>
            <a:t> Remove the requirement for a credit union to have a low-income designation when applying for disaster relief financial assistance via the CDRLF</a:t>
          </a:r>
        </a:p>
      </dgm:t>
    </dgm:pt>
    <dgm:pt modelId="{DEAE6B69-BA44-4714-A7A6-A21BDEB196B4}" type="parTrans" cxnId="{F3910666-2020-4F7B-A1B2-892FDF9088C4}">
      <dgm:prSet/>
      <dgm:spPr/>
    </dgm:pt>
    <dgm:pt modelId="{0C308F15-8B28-4236-B26A-4AC09CDDF752}" type="sibTrans" cxnId="{F3910666-2020-4F7B-A1B2-892FDF9088C4}">
      <dgm:prSet/>
      <dgm:spPr/>
    </dgm:pt>
    <dgm:pt modelId="{A294B37E-831F-482B-BEF1-56E6B6A73D81}">
      <dgm:prSet phldr="0"/>
      <dgm:spPr/>
      <dgm:t>
        <a:bodyPr/>
        <a:lstStyle/>
        <a:p>
          <a:pPr rtl="0"/>
          <a:r>
            <a:rPr lang="en-US">
              <a:latin typeface="Calibri"/>
            </a:rPr>
            <a:t> Streamline CDFI Certification Process </a:t>
          </a:r>
        </a:p>
      </dgm:t>
    </dgm:pt>
    <dgm:pt modelId="{98847135-A6C2-4F95-8FBE-802ECE447B6A}" type="parTrans" cxnId="{37122478-1FF5-4ACB-BF37-2E9067FA45FF}">
      <dgm:prSet/>
      <dgm:spPr/>
    </dgm:pt>
    <dgm:pt modelId="{482AB8EC-62AF-4B61-B23F-2ED96364CE28}" type="sibTrans" cxnId="{37122478-1FF5-4ACB-BF37-2E9067FA45FF}">
      <dgm:prSet/>
      <dgm:spPr/>
    </dgm:pt>
    <dgm:pt modelId="{6E217574-D130-45D2-877A-C03D1C4EDF3B}">
      <dgm:prSet phldr="0"/>
      <dgm:spPr/>
      <dgm:t>
        <a:bodyPr/>
        <a:lstStyle/>
        <a:p>
          <a:pPr rtl="0"/>
          <a:r>
            <a:rPr lang="en-US">
              <a:latin typeface="Calibri"/>
            </a:rPr>
            <a:t> Assist credit unions in setting up a joint work group with CDFI to provide recommendations that will modernize the process</a:t>
          </a:r>
        </a:p>
      </dgm:t>
    </dgm:pt>
    <dgm:pt modelId="{DC5DA204-2B67-4FAF-BA89-2DBEB9A027F5}" type="parTrans" cxnId="{128D1EF7-EB3B-49F0-8656-D95116063E04}">
      <dgm:prSet/>
      <dgm:spPr/>
    </dgm:pt>
    <dgm:pt modelId="{1BC8A91A-748C-4C3F-B956-45EC67A9E957}" type="sibTrans" cxnId="{128D1EF7-EB3B-49F0-8656-D95116063E04}">
      <dgm:prSet/>
      <dgm:spPr/>
    </dgm:pt>
    <dgm:pt modelId="{661A52DE-E036-4D86-8EC6-78236BC363B7}">
      <dgm:prSet phldr="0"/>
      <dgm:spPr/>
      <dgm:t>
        <a:bodyPr/>
        <a:lstStyle/>
        <a:p>
          <a:pPr rtl="0"/>
          <a:r>
            <a:rPr lang="en-US">
              <a:latin typeface="Calibri"/>
            </a:rPr>
            <a:t> Expand Board Reimbursement</a:t>
          </a:r>
        </a:p>
      </dgm:t>
    </dgm:pt>
    <dgm:pt modelId="{30A0F034-C5FC-463E-9EDF-426F598471C9}" type="parTrans" cxnId="{4D8E36D6-BA38-4F6F-AAB3-19D19AD7142F}">
      <dgm:prSet/>
      <dgm:spPr/>
    </dgm:pt>
    <dgm:pt modelId="{A193AB71-782C-4F26-9E24-4258D31DAC0F}" type="sibTrans" cxnId="{4D8E36D6-BA38-4F6F-AAB3-19D19AD7142F}">
      <dgm:prSet/>
      <dgm:spPr/>
    </dgm:pt>
    <dgm:pt modelId="{E2256A8A-368B-47C5-A076-9BAAD6C659B9}">
      <dgm:prSet phldr="0"/>
      <dgm:spPr/>
      <dgm:t>
        <a:bodyPr/>
        <a:lstStyle/>
        <a:p>
          <a:pPr rtl="0"/>
          <a:r>
            <a:rPr lang="en-US">
              <a:latin typeface="Calibri"/>
            </a:rPr>
            <a:t> </a:t>
          </a:r>
          <a:r>
            <a:rPr lang="en-US">
              <a:solidFill>
                <a:srgbClr val="000000"/>
              </a:solidFill>
              <a:latin typeface="Calibri"/>
            </a:rPr>
            <a:t>Amend section 701.33 to allow Federal Credit Union (FCU) board members to be reimbursed for the cost of childcare when it is necessary to attend an official board meeting. </a:t>
          </a:r>
        </a:p>
      </dgm:t>
    </dgm:pt>
    <dgm:pt modelId="{FD63C050-5BAB-4FE3-93E8-FCB14A42413C}" type="parTrans" cxnId="{1E02B6E5-7B78-4088-9828-AE2AE93E40D0}">
      <dgm:prSet/>
      <dgm:spPr/>
    </dgm:pt>
    <dgm:pt modelId="{EEFB61F2-4FD5-40BC-AC76-3D518A342E11}" type="sibTrans" cxnId="{1E02B6E5-7B78-4088-9828-AE2AE93E40D0}">
      <dgm:prSet/>
      <dgm:spPr/>
    </dgm:pt>
    <dgm:pt modelId="{176034AA-2957-4EFE-8BC5-208D5B8EBB7B}" type="pres">
      <dgm:prSet presAssocID="{3EB23233-A209-43ED-B3AB-F16A21610673}" presName="Name0" presStyleCnt="0">
        <dgm:presLayoutVars>
          <dgm:dir/>
          <dgm:animLvl val="lvl"/>
          <dgm:resizeHandles val="exact"/>
        </dgm:presLayoutVars>
      </dgm:prSet>
      <dgm:spPr/>
    </dgm:pt>
    <dgm:pt modelId="{1986CAE2-0E36-41C4-B0D1-7A1C714CC66F}" type="pres">
      <dgm:prSet presAssocID="{2CBFF4AE-11C5-4918-9F10-BF70B05F3A58}" presName="composite" presStyleCnt="0"/>
      <dgm:spPr/>
    </dgm:pt>
    <dgm:pt modelId="{5F19ADEC-8887-4AE7-A1E2-BEE5EC92047B}" type="pres">
      <dgm:prSet presAssocID="{2CBFF4AE-11C5-4918-9F10-BF70B05F3A58}" presName="parTx" presStyleLbl="alignNode1" presStyleIdx="0" presStyleCnt="4">
        <dgm:presLayoutVars>
          <dgm:chMax val="0"/>
          <dgm:chPref val="0"/>
          <dgm:bulletEnabled val="1"/>
        </dgm:presLayoutVars>
      </dgm:prSet>
      <dgm:spPr/>
    </dgm:pt>
    <dgm:pt modelId="{6309CAF4-E4E8-462B-8301-C3AC21EC1B5B}" type="pres">
      <dgm:prSet presAssocID="{2CBFF4AE-11C5-4918-9F10-BF70B05F3A58}" presName="desTx" presStyleLbl="alignAccFollowNode1" presStyleIdx="0" presStyleCnt="4">
        <dgm:presLayoutVars>
          <dgm:bulletEnabled val="1"/>
        </dgm:presLayoutVars>
      </dgm:prSet>
      <dgm:spPr/>
    </dgm:pt>
    <dgm:pt modelId="{666DCBF9-4590-4959-9AFF-442E5DD313E9}" type="pres">
      <dgm:prSet presAssocID="{0ED2B552-D301-4775-849D-2823C8DE4174}" presName="space" presStyleCnt="0"/>
      <dgm:spPr/>
    </dgm:pt>
    <dgm:pt modelId="{73533E60-5AC4-4375-9E42-C4C717EEB692}" type="pres">
      <dgm:prSet presAssocID="{E1E7CBD5-51EB-42EE-9D72-BBE029DA89DE}" presName="composite" presStyleCnt="0"/>
      <dgm:spPr/>
    </dgm:pt>
    <dgm:pt modelId="{9AC0C3EF-5921-4E0C-BC9E-EBE5B3C41B23}" type="pres">
      <dgm:prSet presAssocID="{E1E7CBD5-51EB-42EE-9D72-BBE029DA89DE}" presName="parTx" presStyleLbl="alignNode1" presStyleIdx="1" presStyleCnt="4">
        <dgm:presLayoutVars>
          <dgm:chMax val="0"/>
          <dgm:chPref val="0"/>
          <dgm:bulletEnabled val="1"/>
        </dgm:presLayoutVars>
      </dgm:prSet>
      <dgm:spPr/>
    </dgm:pt>
    <dgm:pt modelId="{70695A60-BA4D-4690-9A1F-5F89DEFE7F16}" type="pres">
      <dgm:prSet presAssocID="{E1E7CBD5-51EB-42EE-9D72-BBE029DA89DE}" presName="desTx" presStyleLbl="alignAccFollowNode1" presStyleIdx="1" presStyleCnt="4">
        <dgm:presLayoutVars>
          <dgm:bulletEnabled val="1"/>
        </dgm:presLayoutVars>
      </dgm:prSet>
      <dgm:spPr/>
    </dgm:pt>
    <dgm:pt modelId="{7156C8E4-E26A-4F7D-8377-5FD73986D5C7}" type="pres">
      <dgm:prSet presAssocID="{8C738F38-9F81-4A29-B158-1FC7CB15A6A2}" presName="space" presStyleCnt="0"/>
      <dgm:spPr/>
    </dgm:pt>
    <dgm:pt modelId="{EBA3F8D5-6BE7-4441-BAD5-A62E7423712D}" type="pres">
      <dgm:prSet presAssocID="{A294B37E-831F-482B-BEF1-56E6B6A73D81}" presName="composite" presStyleCnt="0"/>
      <dgm:spPr/>
    </dgm:pt>
    <dgm:pt modelId="{5A674B9F-9519-45D5-9318-606B6B972063}" type="pres">
      <dgm:prSet presAssocID="{A294B37E-831F-482B-BEF1-56E6B6A73D81}" presName="parTx" presStyleLbl="alignNode1" presStyleIdx="2" presStyleCnt="4">
        <dgm:presLayoutVars>
          <dgm:chMax val="0"/>
          <dgm:chPref val="0"/>
          <dgm:bulletEnabled val="1"/>
        </dgm:presLayoutVars>
      </dgm:prSet>
      <dgm:spPr/>
    </dgm:pt>
    <dgm:pt modelId="{B16C488F-4360-4FA9-87D6-2B649395861A}" type="pres">
      <dgm:prSet presAssocID="{A294B37E-831F-482B-BEF1-56E6B6A73D81}" presName="desTx" presStyleLbl="alignAccFollowNode1" presStyleIdx="2" presStyleCnt="4">
        <dgm:presLayoutVars>
          <dgm:bulletEnabled val="1"/>
        </dgm:presLayoutVars>
      </dgm:prSet>
      <dgm:spPr/>
    </dgm:pt>
    <dgm:pt modelId="{0D7AFFFA-CBAB-4002-9DA5-47268FB11842}" type="pres">
      <dgm:prSet presAssocID="{482AB8EC-62AF-4B61-B23F-2ED96364CE28}" presName="space" presStyleCnt="0"/>
      <dgm:spPr/>
    </dgm:pt>
    <dgm:pt modelId="{D26E8EAD-EC28-4B26-9F9E-3C77046050D9}" type="pres">
      <dgm:prSet presAssocID="{661A52DE-E036-4D86-8EC6-78236BC363B7}" presName="composite" presStyleCnt="0"/>
      <dgm:spPr/>
    </dgm:pt>
    <dgm:pt modelId="{DFEEEB5B-DDBE-424B-BB39-24790E92582F}" type="pres">
      <dgm:prSet presAssocID="{661A52DE-E036-4D86-8EC6-78236BC363B7}" presName="parTx" presStyleLbl="alignNode1" presStyleIdx="3" presStyleCnt="4">
        <dgm:presLayoutVars>
          <dgm:chMax val="0"/>
          <dgm:chPref val="0"/>
          <dgm:bulletEnabled val="1"/>
        </dgm:presLayoutVars>
      </dgm:prSet>
      <dgm:spPr/>
    </dgm:pt>
    <dgm:pt modelId="{8EA400A5-A7CC-4D40-903D-5F38EE6CAF6E}" type="pres">
      <dgm:prSet presAssocID="{661A52DE-E036-4D86-8EC6-78236BC363B7}" presName="desTx" presStyleLbl="alignAccFollowNode1" presStyleIdx="3" presStyleCnt="4">
        <dgm:presLayoutVars>
          <dgm:bulletEnabled val="1"/>
        </dgm:presLayoutVars>
      </dgm:prSet>
      <dgm:spPr/>
    </dgm:pt>
  </dgm:ptLst>
  <dgm:cxnLst>
    <dgm:cxn modelId="{8B85A004-08B3-4F6F-83C4-E5103C5E1D77}" srcId="{2CBFF4AE-11C5-4918-9F10-BF70B05F3A58}" destId="{61F5690B-4F72-41B2-AC0B-268944EC157E}" srcOrd="2" destOrd="0" parTransId="{9293B2C9-2951-4C84-99E8-1FF52448B99F}" sibTransId="{47DD2F05-B0C4-4F51-BF5D-C77413145617}"/>
    <dgm:cxn modelId="{7B592209-D012-48CB-8031-8741880A5AA3}" type="presOf" srcId="{4D960A7C-16C7-435C-BCF7-93AAB8D945AB}" destId="{6309CAF4-E4E8-462B-8301-C3AC21EC1B5B}" srcOrd="0" destOrd="3" presId="urn:microsoft.com/office/officeart/2005/8/layout/hList1"/>
    <dgm:cxn modelId="{3A0B8610-6438-4E6B-9374-2C39D6088A79}" srcId="{2CBFF4AE-11C5-4918-9F10-BF70B05F3A58}" destId="{DB3DE197-4E90-4BAD-95B1-0B97D9118D0E}" srcOrd="0" destOrd="0" parTransId="{40C76C5C-D310-4858-AB1C-311FAF6D3CBF}" sibTransId="{C8C8EA2D-170B-4916-A477-FE8213923D18}"/>
    <dgm:cxn modelId="{53C29D15-744F-43E3-B5A7-357115723531}" srcId="{2CBFF4AE-11C5-4918-9F10-BF70B05F3A58}" destId="{425DF6D5-B45F-4AD6-92B1-74A122867F1D}" srcOrd="1" destOrd="0" parTransId="{8E648FFD-E812-4A8F-8919-B1D8F782D2DD}" sibTransId="{3CEE5B39-EBCD-4CCA-9682-74AB635F8DCC}"/>
    <dgm:cxn modelId="{669B3B1E-FAF3-4AB9-842A-A7EC79DE28C4}" type="presOf" srcId="{661A52DE-E036-4D86-8EC6-78236BC363B7}" destId="{DFEEEB5B-DDBE-424B-BB39-24790E92582F}" srcOrd="0" destOrd="0" presId="urn:microsoft.com/office/officeart/2005/8/layout/hList1"/>
    <dgm:cxn modelId="{152F3630-B8B5-445A-BFF2-C9FE4636580B}" srcId="{3EB23233-A209-43ED-B3AB-F16A21610673}" destId="{E1E7CBD5-51EB-42EE-9D72-BBE029DA89DE}" srcOrd="1" destOrd="0" parTransId="{59B33965-046A-46F8-B309-6948397BDDFB}" sibTransId="{8C738F38-9F81-4A29-B158-1FC7CB15A6A2}"/>
    <dgm:cxn modelId="{1F9F093B-AE43-491E-BE6A-2761C5FA371E}" type="presOf" srcId="{61F5690B-4F72-41B2-AC0B-268944EC157E}" destId="{6309CAF4-E4E8-462B-8301-C3AC21EC1B5B}" srcOrd="0" destOrd="2" presId="urn:microsoft.com/office/officeart/2005/8/layout/hList1"/>
    <dgm:cxn modelId="{0D707B3B-ECE5-44F2-A465-5A25F2E244CD}" type="presOf" srcId="{A5B2ECEE-C360-423D-833E-34CCA8262EAC}" destId="{6309CAF4-E4E8-462B-8301-C3AC21EC1B5B}" srcOrd="0" destOrd="4" presId="urn:microsoft.com/office/officeart/2005/8/layout/hList1"/>
    <dgm:cxn modelId="{907F6061-C0C4-4E63-8C33-39EFC70A96D2}" type="presOf" srcId="{E1E7CBD5-51EB-42EE-9D72-BBE029DA89DE}" destId="{9AC0C3EF-5921-4E0C-BC9E-EBE5B3C41B23}" srcOrd="0" destOrd="0" presId="urn:microsoft.com/office/officeart/2005/8/layout/hList1"/>
    <dgm:cxn modelId="{22471D62-C959-45CC-9B9E-269FE420953A}" type="presOf" srcId="{A9F75AEE-282E-46B2-8BB0-506595CC2947}" destId="{70695A60-BA4D-4690-9A1F-5F89DEFE7F16}" srcOrd="0" destOrd="0" presId="urn:microsoft.com/office/officeart/2005/8/layout/hList1"/>
    <dgm:cxn modelId="{F3910666-2020-4F7B-A1B2-892FDF9088C4}" srcId="{E1E7CBD5-51EB-42EE-9D72-BBE029DA89DE}" destId="{A9F75AEE-282E-46B2-8BB0-506595CC2947}" srcOrd="0" destOrd="0" parTransId="{DEAE6B69-BA44-4714-A7A6-A21BDEB196B4}" sibTransId="{0C308F15-8B28-4236-B26A-4AC09CDDF752}"/>
    <dgm:cxn modelId="{21FE4548-5005-4FE8-9E0C-148DAADF390B}" type="presOf" srcId="{DB3DE197-4E90-4BAD-95B1-0B97D9118D0E}" destId="{6309CAF4-E4E8-462B-8301-C3AC21EC1B5B}" srcOrd="0" destOrd="0" presId="urn:microsoft.com/office/officeart/2005/8/layout/hList1"/>
    <dgm:cxn modelId="{624DF96D-B8F3-49B8-9023-678174E59AF6}" type="presOf" srcId="{3EB23233-A209-43ED-B3AB-F16A21610673}" destId="{176034AA-2957-4EFE-8BC5-208D5B8EBB7B}" srcOrd="0" destOrd="0" presId="urn:microsoft.com/office/officeart/2005/8/layout/hList1"/>
    <dgm:cxn modelId="{37122478-1FF5-4ACB-BF37-2E9067FA45FF}" srcId="{3EB23233-A209-43ED-B3AB-F16A21610673}" destId="{A294B37E-831F-482B-BEF1-56E6B6A73D81}" srcOrd="2" destOrd="0" parTransId="{98847135-A6C2-4F95-8FBE-802ECE447B6A}" sibTransId="{482AB8EC-62AF-4B61-B23F-2ED96364CE28}"/>
    <dgm:cxn modelId="{3FF85C82-25DD-4BC2-989A-01EA69890DEF}" srcId="{2CBFF4AE-11C5-4918-9F10-BF70B05F3A58}" destId="{4D960A7C-16C7-435C-BCF7-93AAB8D945AB}" srcOrd="3" destOrd="0" parTransId="{04EFE49F-A0FD-4DE8-8A4C-5E3EF8406667}" sibTransId="{9CC49A6C-AFE4-4605-ABC6-29FBFF23DDAF}"/>
    <dgm:cxn modelId="{8D8CAAB3-EF15-441B-A667-2AC2D219F55A}" type="presOf" srcId="{2CBFF4AE-11C5-4918-9F10-BF70B05F3A58}" destId="{5F19ADEC-8887-4AE7-A1E2-BEE5EC92047B}" srcOrd="0" destOrd="0" presId="urn:microsoft.com/office/officeart/2005/8/layout/hList1"/>
    <dgm:cxn modelId="{0B59D0B3-93A4-4667-8B49-F2B7AEDA62A2}" type="presOf" srcId="{425DF6D5-B45F-4AD6-92B1-74A122867F1D}" destId="{6309CAF4-E4E8-462B-8301-C3AC21EC1B5B}" srcOrd="0" destOrd="1" presId="urn:microsoft.com/office/officeart/2005/8/layout/hList1"/>
    <dgm:cxn modelId="{D57BB0B8-9BFD-4A85-8E0E-2CB8AC55E3A8}" srcId="{2CBFF4AE-11C5-4918-9F10-BF70B05F3A58}" destId="{A5B2ECEE-C360-423D-833E-34CCA8262EAC}" srcOrd="4" destOrd="0" parTransId="{85054AFD-ED73-4F72-87CA-56F6664E8148}" sibTransId="{462F8725-EA87-4D81-B95B-F1014777C9CB}"/>
    <dgm:cxn modelId="{8E00FEB9-1340-4A24-9AE7-9A094F0DD906}" type="presOf" srcId="{E2256A8A-368B-47C5-A076-9BAAD6C659B9}" destId="{8EA400A5-A7CC-4D40-903D-5F38EE6CAF6E}" srcOrd="0" destOrd="0" presId="urn:microsoft.com/office/officeart/2005/8/layout/hList1"/>
    <dgm:cxn modelId="{EFD052C7-A92B-4C92-860B-C03A85D2887B}" type="presOf" srcId="{6E217574-D130-45D2-877A-C03D1C4EDF3B}" destId="{B16C488F-4360-4FA9-87D6-2B649395861A}" srcOrd="0" destOrd="0" presId="urn:microsoft.com/office/officeart/2005/8/layout/hList1"/>
    <dgm:cxn modelId="{11F5F9CE-A551-4437-8FD3-9A1A66EBE6E0}" srcId="{3EB23233-A209-43ED-B3AB-F16A21610673}" destId="{2CBFF4AE-11C5-4918-9F10-BF70B05F3A58}" srcOrd="0" destOrd="0" parTransId="{EFF84CA8-A7D5-403B-AB8A-3767A3801DA7}" sibTransId="{0ED2B552-D301-4775-849D-2823C8DE4174}"/>
    <dgm:cxn modelId="{4D8E36D6-BA38-4F6F-AAB3-19D19AD7142F}" srcId="{3EB23233-A209-43ED-B3AB-F16A21610673}" destId="{661A52DE-E036-4D86-8EC6-78236BC363B7}" srcOrd="3" destOrd="0" parTransId="{30A0F034-C5FC-463E-9EDF-426F598471C9}" sibTransId="{A193AB71-782C-4F26-9E24-4258D31DAC0F}"/>
    <dgm:cxn modelId="{B7E86BDA-AB2B-4A21-87B7-8C0C947F10D0}" type="presOf" srcId="{A294B37E-831F-482B-BEF1-56E6B6A73D81}" destId="{5A674B9F-9519-45D5-9318-606B6B972063}" srcOrd="0" destOrd="0" presId="urn:microsoft.com/office/officeart/2005/8/layout/hList1"/>
    <dgm:cxn modelId="{1E02B6E5-7B78-4088-9828-AE2AE93E40D0}" srcId="{661A52DE-E036-4D86-8EC6-78236BC363B7}" destId="{E2256A8A-368B-47C5-A076-9BAAD6C659B9}" srcOrd="0" destOrd="0" parTransId="{FD63C050-5BAB-4FE3-93E8-FCB14A42413C}" sibTransId="{EEFB61F2-4FD5-40BC-AC76-3D518A342E11}"/>
    <dgm:cxn modelId="{128D1EF7-EB3B-49F0-8656-D95116063E04}" srcId="{A294B37E-831F-482B-BEF1-56E6B6A73D81}" destId="{6E217574-D130-45D2-877A-C03D1C4EDF3B}" srcOrd="0" destOrd="0" parTransId="{DC5DA204-2B67-4FAF-BA89-2DBEB9A027F5}" sibTransId="{1BC8A91A-748C-4C3F-B956-45EC67A9E957}"/>
    <dgm:cxn modelId="{696DD360-2833-4362-946D-83977D6A43EA}" type="presParOf" srcId="{176034AA-2957-4EFE-8BC5-208D5B8EBB7B}" destId="{1986CAE2-0E36-41C4-B0D1-7A1C714CC66F}" srcOrd="0" destOrd="0" presId="urn:microsoft.com/office/officeart/2005/8/layout/hList1"/>
    <dgm:cxn modelId="{0210864F-76E9-4D8C-9223-EE43C4A51805}" type="presParOf" srcId="{1986CAE2-0E36-41C4-B0D1-7A1C714CC66F}" destId="{5F19ADEC-8887-4AE7-A1E2-BEE5EC92047B}" srcOrd="0" destOrd="0" presId="urn:microsoft.com/office/officeart/2005/8/layout/hList1"/>
    <dgm:cxn modelId="{105CD9B9-9007-44CB-983F-B035492897A5}" type="presParOf" srcId="{1986CAE2-0E36-41C4-B0D1-7A1C714CC66F}" destId="{6309CAF4-E4E8-462B-8301-C3AC21EC1B5B}" srcOrd="1" destOrd="0" presId="urn:microsoft.com/office/officeart/2005/8/layout/hList1"/>
    <dgm:cxn modelId="{8F1D037E-ACBD-466F-9CD8-55B29FDEE579}" type="presParOf" srcId="{176034AA-2957-4EFE-8BC5-208D5B8EBB7B}" destId="{666DCBF9-4590-4959-9AFF-442E5DD313E9}" srcOrd="1" destOrd="0" presId="urn:microsoft.com/office/officeart/2005/8/layout/hList1"/>
    <dgm:cxn modelId="{2A8F9EC0-DED6-4734-9A98-966E8E43B858}" type="presParOf" srcId="{176034AA-2957-4EFE-8BC5-208D5B8EBB7B}" destId="{73533E60-5AC4-4375-9E42-C4C717EEB692}" srcOrd="2" destOrd="0" presId="urn:microsoft.com/office/officeart/2005/8/layout/hList1"/>
    <dgm:cxn modelId="{99062E01-D723-49E2-9AFD-6E3B3C389CE4}" type="presParOf" srcId="{73533E60-5AC4-4375-9E42-C4C717EEB692}" destId="{9AC0C3EF-5921-4E0C-BC9E-EBE5B3C41B23}" srcOrd="0" destOrd="0" presId="urn:microsoft.com/office/officeart/2005/8/layout/hList1"/>
    <dgm:cxn modelId="{27E574B9-3AE1-44A7-AA61-4AF7473EA50D}" type="presParOf" srcId="{73533E60-5AC4-4375-9E42-C4C717EEB692}" destId="{70695A60-BA4D-4690-9A1F-5F89DEFE7F16}" srcOrd="1" destOrd="0" presId="urn:microsoft.com/office/officeart/2005/8/layout/hList1"/>
    <dgm:cxn modelId="{8B0A8FC3-971C-4F2B-AAE2-7F72F45FED33}" type="presParOf" srcId="{176034AA-2957-4EFE-8BC5-208D5B8EBB7B}" destId="{7156C8E4-E26A-4F7D-8377-5FD73986D5C7}" srcOrd="3" destOrd="0" presId="urn:microsoft.com/office/officeart/2005/8/layout/hList1"/>
    <dgm:cxn modelId="{45F0DC60-8EEE-45BA-BD12-94C39B06D4B1}" type="presParOf" srcId="{176034AA-2957-4EFE-8BC5-208D5B8EBB7B}" destId="{EBA3F8D5-6BE7-4441-BAD5-A62E7423712D}" srcOrd="4" destOrd="0" presId="urn:microsoft.com/office/officeart/2005/8/layout/hList1"/>
    <dgm:cxn modelId="{208D1C55-56AB-4E93-88EA-4FEF0894FE94}" type="presParOf" srcId="{EBA3F8D5-6BE7-4441-BAD5-A62E7423712D}" destId="{5A674B9F-9519-45D5-9318-606B6B972063}" srcOrd="0" destOrd="0" presId="urn:microsoft.com/office/officeart/2005/8/layout/hList1"/>
    <dgm:cxn modelId="{60BD0563-DCB2-447D-88CB-B3043AA4FF78}" type="presParOf" srcId="{EBA3F8D5-6BE7-4441-BAD5-A62E7423712D}" destId="{B16C488F-4360-4FA9-87D6-2B649395861A}" srcOrd="1" destOrd="0" presId="urn:microsoft.com/office/officeart/2005/8/layout/hList1"/>
    <dgm:cxn modelId="{2B35923B-3574-47FD-9351-A1742066B927}" type="presParOf" srcId="{176034AA-2957-4EFE-8BC5-208D5B8EBB7B}" destId="{0D7AFFFA-CBAB-4002-9DA5-47268FB11842}" srcOrd="5" destOrd="0" presId="urn:microsoft.com/office/officeart/2005/8/layout/hList1"/>
    <dgm:cxn modelId="{5C459F3B-0B61-4978-9EF2-993832F6C2F5}" type="presParOf" srcId="{176034AA-2957-4EFE-8BC5-208D5B8EBB7B}" destId="{D26E8EAD-EC28-4B26-9F9E-3C77046050D9}" srcOrd="6" destOrd="0" presId="urn:microsoft.com/office/officeart/2005/8/layout/hList1"/>
    <dgm:cxn modelId="{E1F4DF11-78BF-465D-8C72-72708EAEE6E4}" type="presParOf" srcId="{D26E8EAD-EC28-4B26-9F9E-3C77046050D9}" destId="{DFEEEB5B-DDBE-424B-BB39-24790E92582F}" srcOrd="0" destOrd="0" presId="urn:microsoft.com/office/officeart/2005/8/layout/hList1"/>
    <dgm:cxn modelId="{BA6D0B33-2E3B-4760-9BD1-888984049B62}" type="presParOf" srcId="{D26E8EAD-EC28-4B26-9F9E-3C77046050D9}" destId="{8EA400A5-A7CC-4D40-903D-5F38EE6CAF6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B23233-A209-43ED-B3AB-F16A21610673}"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A9F75AEE-282E-46B2-8BB0-506595CC2947}">
      <dgm:prSet phldr="0"/>
      <dgm:spPr/>
      <dgm:t>
        <a:bodyPr/>
        <a:lstStyle/>
        <a:p>
          <a:pPr rtl="0"/>
          <a:r>
            <a:rPr lang="en-US">
              <a:solidFill>
                <a:schemeClr val="bg1"/>
              </a:solidFill>
              <a:latin typeface="Calibri"/>
            </a:rPr>
            <a:t> Preserve CDFI funding in appropriations process</a:t>
          </a:r>
        </a:p>
      </dgm:t>
    </dgm:pt>
    <dgm:pt modelId="{DEAE6B69-BA44-4714-A7A6-A21BDEB196B4}" type="parTrans" cxnId="{F3910666-2020-4F7B-A1B2-892FDF9088C4}">
      <dgm:prSet/>
      <dgm:spPr/>
    </dgm:pt>
    <dgm:pt modelId="{0C308F15-8B28-4236-B26A-4AC09CDDF752}" type="sibTrans" cxnId="{F3910666-2020-4F7B-A1B2-892FDF9088C4}">
      <dgm:prSet/>
      <dgm:spPr/>
    </dgm:pt>
    <dgm:pt modelId="{7F1F86B7-6F35-4129-8CD8-E24668AB4A62}">
      <dgm:prSet phldr="0"/>
      <dgm:spPr/>
      <dgm:t>
        <a:bodyPr/>
        <a:lstStyle/>
        <a:p>
          <a:pPr rtl="0"/>
          <a:r>
            <a:rPr lang="en-US">
              <a:solidFill>
                <a:schemeClr val="bg1"/>
              </a:solidFill>
              <a:latin typeface="Calibri"/>
            </a:rPr>
            <a:t>Simplify the CDFI certification application</a:t>
          </a:r>
        </a:p>
      </dgm:t>
    </dgm:pt>
    <dgm:pt modelId="{C3D92C40-8C0C-48FF-A8FA-A763A856C881}" type="parTrans" cxnId="{E79A1E8D-EC62-4C65-A0E3-150523E84973}">
      <dgm:prSet/>
      <dgm:spPr/>
    </dgm:pt>
    <dgm:pt modelId="{86DD2FF9-53AC-4030-B796-F87108F14040}" type="sibTrans" cxnId="{E79A1E8D-EC62-4C65-A0E3-150523E84973}">
      <dgm:prSet/>
      <dgm:spPr/>
    </dgm:pt>
    <dgm:pt modelId="{B4EF26E7-6CE2-4C2D-8E9F-55CCA74DBCE7}">
      <dgm:prSet phldr="0"/>
      <dgm:spPr/>
      <dgm:t>
        <a:bodyPr/>
        <a:lstStyle/>
        <a:p>
          <a:pPr rtl="0"/>
          <a:r>
            <a:rPr lang="en-US">
              <a:solidFill>
                <a:schemeClr val="bg1"/>
              </a:solidFill>
              <a:latin typeface="Calibri"/>
            </a:rPr>
            <a:t>Set up a joint work group with the NCUA to provide recommendations that will modernize the application and streamline processes </a:t>
          </a:r>
          <a:endParaRPr lang="en-US">
            <a:solidFill>
              <a:schemeClr val="bg1"/>
            </a:solidFill>
          </a:endParaRPr>
        </a:p>
      </dgm:t>
    </dgm:pt>
    <dgm:pt modelId="{BD8DC9A4-3310-4A78-B26A-40D09CB39A2F}" type="parTrans" cxnId="{F09883E3-3955-4EF3-BE6C-D53FF1C992A8}">
      <dgm:prSet/>
      <dgm:spPr/>
    </dgm:pt>
    <dgm:pt modelId="{AA114C10-1EC8-41E7-A8E7-EA09BBCB9A24}" type="sibTrans" cxnId="{F09883E3-3955-4EF3-BE6C-D53FF1C992A8}">
      <dgm:prSet/>
      <dgm:spPr/>
    </dgm:pt>
    <dgm:pt modelId="{2051444A-95F2-4335-8244-6A522720CD9C}" type="pres">
      <dgm:prSet presAssocID="{3EB23233-A209-43ED-B3AB-F16A21610673}" presName="linear" presStyleCnt="0">
        <dgm:presLayoutVars>
          <dgm:dir/>
          <dgm:animLvl val="lvl"/>
          <dgm:resizeHandles val="exact"/>
        </dgm:presLayoutVars>
      </dgm:prSet>
      <dgm:spPr/>
    </dgm:pt>
    <dgm:pt modelId="{6164B975-C205-4E08-84D9-C8304A452D53}" type="pres">
      <dgm:prSet presAssocID="{A9F75AEE-282E-46B2-8BB0-506595CC2947}" presName="parentLin" presStyleCnt="0"/>
      <dgm:spPr/>
    </dgm:pt>
    <dgm:pt modelId="{D2FDE889-BCBA-4A94-8B60-B37388CA3F55}" type="pres">
      <dgm:prSet presAssocID="{A9F75AEE-282E-46B2-8BB0-506595CC2947}" presName="parentLeftMargin" presStyleLbl="node1" presStyleIdx="0" presStyleCnt="3"/>
      <dgm:spPr/>
    </dgm:pt>
    <dgm:pt modelId="{952C90D5-B0F9-4A69-9470-AFCCCC2E20B4}" type="pres">
      <dgm:prSet presAssocID="{A9F75AEE-282E-46B2-8BB0-506595CC2947}" presName="parentText" presStyleLbl="node1" presStyleIdx="0" presStyleCnt="3">
        <dgm:presLayoutVars>
          <dgm:chMax val="0"/>
          <dgm:bulletEnabled val="1"/>
        </dgm:presLayoutVars>
      </dgm:prSet>
      <dgm:spPr/>
    </dgm:pt>
    <dgm:pt modelId="{D5DCC84B-9FA0-4353-AA0E-4340B0AB0EB9}" type="pres">
      <dgm:prSet presAssocID="{A9F75AEE-282E-46B2-8BB0-506595CC2947}" presName="negativeSpace" presStyleCnt="0"/>
      <dgm:spPr/>
    </dgm:pt>
    <dgm:pt modelId="{FA9854A9-BBE0-4A00-B0E8-5E7631B445CE}" type="pres">
      <dgm:prSet presAssocID="{A9F75AEE-282E-46B2-8BB0-506595CC2947}" presName="childText" presStyleLbl="conFgAcc1" presStyleIdx="0" presStyleCnt="3">
        <dgm:presLayoutVars>
          <dgm:bulletEnabled val="1"/>
        </dgm:presLayoutVars>
      </dgm:prSet>
      <dgm:spPr/>
    </dgm:pt>
    <dgm:pt modelId="{60D81610-6941-4638-8E8E-8F976CF48F4E}" type="pres">
      <dgm:prSet presAssocID="{0C308F15-8B28-4236-B26A-4AC09CDDF752}" presName="spaceBetweenRectangles" presStyleCnt="0"/>
      <dgm:spPr/>
    </dgm:pt>
    <dgm:pt modelId="{D9795D86-83F1-4D6B-B141-DEE4F8C0ECD2}" type="pres">
      <dgm:prSet presAssocID="{7F1F86B7-6F35-4129-8CD8-E24668AB4A62}" presName="parentLin" presStyleCnt="0"/>
      <dgm:spPr/>
    </dgm:pt>
    <dgm:pt modelId="{EE897919-9CAB-44F1-861B-97561E3BB553}" type="pres">
      <dgm:prSet presAssocID="{7F1F86B7-6F35-4129-8CD8-E24668AB4A62}" presName="parentLeftMargin" presStyleLbl="node1" presStyleIdx="0" presStyleCnt="3"/>
      <dgm:spPr/>
    </dgm:pt>
    <dgm:pt modelId="{75AEC58C-234B-4A92-B836-D84337D91C00}" type="pres">
      <dgm:prSet presAssocID="{7F1F86B7-6F35-4129-8CD8-E24668AB4A62}" presName="parentText" presStyleLbl="node1" presStyleIdx="1" presStyleCnt="3">
        <dgm:presLayoutVars>
          <dgm:chMax val="0"/>
          <dgm:bulletEnabled val="1"/>
        </dgm:presLayoutVars>
      </dgm:prSet>
      <dgm:spPr/>
    </dgm:pt>
    <dgm:pt modelId="{247E9330-405E-4192-8942-5FB2127C3EA8}" type="pres">
      <dgm:prSet presAssocID="{7F1F86B7-6F35-4129-8CD8-E24668AB4A62}" presName="negativeSpace" presStyleCnt="0"/>
      <dgm:spPr/>
    </dgm:pt>
    <dgm:pt modelId="{4E5EA907-1788-481B-A3D3-DE601C84CC12}" type="pres">
      <dgm:prSet presAssocID="{7F1F86B7-6F35-4129-8CD8-E24668AB4A62}" presName="childText" presStyleLbl="conFgAcc1" presStyleIdx="1" presStyleCnt="3">
        <dgm:presLayoutVars>
          <dgm:bulletEnabled val="1"/>
        </dgm:presLayoutVars>
      </dgm:prSet>
      <dgm:spPr/>
    </dgm:pt>
    <dgm:pt modelId="{85BB7F76-FBF2-4291-88D5-A3FC803BBF94}" type="pres">
      <dgm:prSet presAssocID="{86DD2FF9-53AC-4030-B796-F87108F14040}" presName="spaceBetweenRectangles" presStyleCnt="0"/>
      <dgm:spPr/>
    </dgm:pt>
    <dgm:pt modelId="{05CA86A0-BEB6-4DD9-B9F6-CA8292545B4F}" type="pres">
      <dgm:prSet presAssocID="{B4EF26E7-6CE2-4C2D-8E9F-55CCA74DBCE7}" presName="parentLin" presStyleCnt="0"/>
      <dgm:spPr/>
    </dgm:pt>
    <dgm:pt modelId="{1AFCC674-DD36-4D97-90CA-F35720F86567}" type="pres">
      <dgm:prSet presAssocID="{B4EF26E7-6CE2-4C2D-8E9F-55CCA74DBCE7}" presName="parentLeftMargin" presStyleLbl="node1" presStyleIdx="1" presStyleCnt="3"/>
      <dgm:spPr/>
    </dgm:pt>
    <dgm:pt modelId="{DF1F675B-5EC2-4565-9261-2C08A33457C9}" type="pres">
      <dgm:prSet presAssocID="{B4EF26E7-6CE2-4C2D-8E9F-55CCA74DBCE7}" presName="parentText" presStyleLbl="node1" presStyleIdx="2" presStyleCnt="3">
        <dgm:presLayoutVars>
          <dgm:chMax val="0"/>
          <dgm:bulletEnabled val="1"/>
        </dgm:presLayoutVars>
      </dgm:prSet>
      <dgm:spPr/>
    </dgm:pt>
    <dgm:pt modelId="{A8614D5D-5BF6-4495-ACBD-EBAB02BA3C16}" type="pres">
      <dgm:prSet presAssocID="{B4EF26E7-6CE2-4C2D-8E9F-55CCA74DBCE7}" presName="negativeSpace" presStyleCnt="0"/>
      <dgm:spPr/>
    </dgm:pt>
    <dgm:pt modelId="{A10130A2-045E-4F60-9452-4FCAF8BFF35B}" type="pres">
      <dgm:prSet presAssocID="{B4EF26E7-6CE2-4C2D-8E9F-55CCA74DBCE7}" presName="childText" presStyleLbl="conFgAcc1" presStyleIdx="2" presStyleCnt="3">
        <dgm:presLayoutVars>
          <dgm:bulletEnabled val="1"/>
        </dgm:presLayoutVars>
      </dgm:prSet>
      <dgm:spPr/>
    </dgm:pt>
  </dgm:ptLst>
  <dgm:cxnLst>
    <dgm:cxn modelId="{F3910666-2020-4F7B-A1B2-892FDF9088C4}" srcId="{3EB23233-A209-43ED-B3AB-F16A21610673}" destId="{A9F75AEE-282E-46B2-8BB0-506595CC2947}" srcOrd="0" destOrd="0" parTransId="{DEAE6B69-BA44-4714-A7A6-A21BDEB196B4}" sibTransId="{0C308F15-8B28-4236-B26A-4AC09CDDF752}"/>
    <dgm:cxn modelId="{A1D9ED4A-EABD-4614-A5BC-6F560B13F4ED}" type="presOf" srcId="{A9F75AEE-282E-46B2-8BB0-506595CC2947}" destId="{D2FDE889-BCBA-4A94-8B60-B37388CA3F55}" srcOrd="0" destOrd="0" presId="urn:microsoft.com/office/officeart/2005/8/layout/list1"/>
    <dgm:cxn modelId="{E79A1E8D-EC62-4C65-A0E3-150523E84973}" srcId="{3EB23233-A209-43ED-B3AB-F16A21610673}" destId="{7F1F86B7-6F35-4129-8CD8-E24668AB4A62}" srcOrd="1" destOrd="0" parTransId="{C3D92C40-8C0C-48FF-A8FA-A763A856C881}" sibTransId="{86DD2FF9-53AC-4030-B796-F87108F14040}"/>
    <dgm:cxn modelId="{34AA3A8E-CE00-447F-A4F4-025139C70AAC}" type="presOf" srcId="{7F1F86B7-6F35-4129-8CD8-E24668AB4A62}" destId="{EE897919-9CAB-44F1-861B-97561E3BB553}" srcOrd="0" destOrd="0" presId="urn:microsoft.com/office/officeart/2005/8/layout/list1"/>
    <dgm:cxn modelId="{06D5FAA0-9C91-4684-A8B6-C441032F99DB}" type="presOf" srcId="{3EB23233-A209-43ED-B3AB-F16A21610673}" destId="{2051444A-95F2-4335-8244-6A522720CD9C}" srcOrd="0" destOrd="0" presId="urn:microsoft.com/office/officeart/2005/8/layout/list1"/>
    <dgm:cxn modelId="{AB5BCBBB-A8B0-4B4B-9880-39DBFD4F4908}" type="presOf" srcId="{A9F75AEE-282E-46B2-8BB0-506595CC2947}" destId="{952C90D5-B0F9-4A69-9470-AFCCCC2E20B4}" srcOrd="1" destOrd="0" presId="urn:microsoft.com/office/officeart/2005/8/layout/list1"/>
    <dgm:cxn modelId="{967472CF-233C-4E23-AD58-4B4A5AD6F989}" type="presOf" srcId="{B4EF26E7-6CE2-4C2D-8E9F-55CCA74DBCE7}" destId="{1AFCC674-DD36-4D97-90CA-F35720F86567}" srcOrd="0" destOrd="0" presId="urn:microsoft.com/office/officeart/2005/8/layout/list1"/>
    <dgm:cxn modelId="{6732D0DA-8808-4F13-AD2F-69C9A28902E9}" type="presOf" srcId="{7F1F86B7-6F35-4129-8CD8-E24668AB4A62}" destId="{75AEC58C-234B-4A92-B836-D84337D91C00}" srcOrd="1" destOrd="0" presId="urn:microsoft.com/office/officeart/2005/8/layout/list1"/>
    <dgm:cxn modelId="{F09883E3-3955-4EF3-BE6C-D53FF1C992A8}" srcId="{3EB23233-A209-43ED-B3AB-F16A21610673}" destId="{B4EF26E7-6CE2-4C2D-8E9F-55CCA74DBCE7}" srcOrd="2" destOrd="0" parTransId="{BD8DC9A4-3310-4A78-B26A-40D09CB39A2F}" sibTransId="{AA114C10-1EC8-41E7-A8E7-EA09BBCB9A24}"/>
    <dgm:cxn modelId="{227F0DE9-0DCF-44C2-BD47-3BCF1E33FA13}" type="presOf" srcId="{B4EF26E7-6CE2-4C2D-8E9F-55CCA74DBCE7}" destId="{DF1F675B-5EC2-4565-9261-2C08A33457C9}" srcOrd="1" destOrd="0" presId="urn:microsoft.com/office/officeart/2005/8/layout/list1"/>
    <dgm:cxn modelId="{11059BB6-1D89-4774-9CF0-F23DF212B6F6}" type="presParOf" srcId="{2051444A-95F2-4335-8244-6A522720CD9C}" destId="{6164B975-C205-4E08-84D9-C8304A452D53}" srcOrd="0" destOrd="0" presId="urn:microsoft.com/office/officeart/2005/8/layout/list1"/>
    <dgm:cxn modelId="{6076E926-38BD-44E3-9806-4C6AA896BB9C}" type="presParOf" srcId="{6164B975-C205-4E08-84D9-C8304A452D53}" destId="{D2FDE889-BCBA-4A94-8B60-B37388CA3F55}" srcOrd="0" destOrd="0" presId="urn:microsoft.com/office/officeart/2005/8/layout/list1"/>
    <dgm:cxn modelId="{6F99D20A-7669-42B6-8F17-1EE18EF767A8}" type="presParOf" srcId="{6164B975-C205-4E08-84D9-C8304A452D53}" destId="{952C90D5-B0F9-4A69-9470-AFCCCC2E20B4}" srcOrd="1" destOrd="0" presId="urn:microsoft.com/office/officeart/2005/8/layout/list1"/>
    <dgm:cxn modelId="{97DE3F58-B2C8-4D27-90F8-1E3443EAC0FF}" type="presParOf" srcId="{2051444A-95F2-4335-8244-6A522720CD9C}" destId="{D5DCC84B-9FA0-4353-AA0E-4340B0AB0EB9}" srcOrd="1" destOrd="0" presId="urn:microsoft.com/office/officeart/2005/8/layout/list1"/>
    <dgm:cxn modelId="{54C0F75B-157B-445F-BB64-23DA8570442C}" type="presParOf" srcId="{2051444A-95F2-4335-8244-6A522720CD9C}" destId="{FA9854A9-BBE0-4A00-B0E8-5E7631B445CE}" srcOrd="2" destOrd="0" presId="urn:microsoft.com/office/officeart/2005/8/layout/list1"/>
    <dgm:cxn modelId="{B852BD7D-995E-4FFC-9B3F-59C29C200A28}" type="presParOf" srcId="{2051444A-95F2-4335-8244-6A522720CD9C}" destId="{60D81610-6941-4638-8E8E-8F976CF48F4E}" srcOrd="3" destOrd="0" presId="urn:microsoft.com/office/officeart/2005/8/layout/list1"/>
    <dgm:cxn modelId="{A9725177-80B1-4FE3-B708-3727CFEC5F55}" type="presParOf" srcId="{2051444A-95F2-4335-8244-6A522720CD9C}" destId="{D9795D86-83F1-4D6B-B141-DEE4F8C0ECD2}" srcOrd="4" destOrd="0" presId="urn:microsoft.com/office/officeart/2005/8/layout/list1"/>
    <dgm:cxn modelId="{F8DA0DC0-868D-4F43-A7B4-5132022F48FC}" type="presParOf" srcId="{D9795D86-83F1-4D6B-B141-DEE4F8C0ECD2}" destId="{EE897919-9CAB-44F1-861B-97561E3BB553}" srcOrd="0" destOrd="0" presId="urn:microsoft.com/office/officeart/2005/8/layout/list1"/>
    <dgm:cxn modelId="{E708741C-9029-4670-A485-0D51C0F4DFB2}" type="presParOf" srcId="{D9795D86-83F1-4D6B-B141-DEE4F8C0ECD2}" destId="{75AEC58C-234B-4A92-B836-D84337D91C00}" srcOrd="1" destOrd="0" presId="urn:microsoft.com/office/officeart/2005/8/layout/list1"/>
    <dgm:cxn modelId="{65C7AAAF-1B82-468E-9BE3-05A0FE88303B}" type="presParOf" srcId="{2051444A-95F2-4335-8244-6A522720CD9C}" destId="{247E9330-405E-4192-8942-5FB2127C3EA8}" srcOrd="5" destOrd="0" presId="urn:microsoft.com/office/officeart/2005/8/layout/list1"/>
    <dgm:cxn modelId="{1CCFD879-FFEE-4AE8-8EE2-4734A5548CB9}" type="presParOf" srcId="{2051444A-95F2-4335-8244-6A522720CD9C}" destId="{4E5EA907-1788-481B-A3D3-DE601C84CC12}" srcOrd="6" destOrd="0" presId="urn:microsoft.com/office/officeart/2005/8/layout/list1"/>
    <dgm:cxn modelId="{749DA71B-B0F0-4B58-815C-91C0E3AF0882}" type="presParOf" srcId="{2051444A-95F2-4335-8244-6A522720CD9C}" destId="{85BB7F76-FBF2-4291-88D5-A3FC803BBF94}" srcOrd="7" destOrd="0" presId="urn:microsoft.com/office/officeart/2005/8/layout/list1"/>
    <dgm:cxn modelId="{A4E8662B-5F3E-449F-B225-76C9F2337AAF}" type="presParOf" srcId="{2051444A-95F2-4335-8244-6A522720CD9C}" destId="{05CA86A0-BEB6-4DD9-B9F6-CA8292545B4F}" srcOrd="8" destOrd="0" presId="urn:microsoft.com/office/officeart/2005/8/layout/list1"/>
    <dgm:cxn modelId="{DE6935DF-B594-4BB1-B4CE-0A56D1FAFF00}" type="presParOf" srcId="{05CA86A0-BEB6-4DD9-B9F6-CA8292545B4F}" destId="{1AFCC674-DD36-4D97-90CA-F35720F86567}" srcOrd="0" destOrd="0" presId="urn:microsoft.com/office/officeart/2005/8/layout/list1"/>
    <dgm:cxn modelId="{F525BB42-93DB-4BA1-969A-03777C448095}" type="presParOf" srcId="{05CA86A0-BEB6-4DD9-B9F6-CA8292545B4F}" destId="{DF1F675B-5EC2-4565-9261-2C08A33457C9}" srcOrd="1" destOrd="0" presId="urn:microsoft.com/office/officeart/2005/8/layout/list1"/>
    <dgm:cxn modelId="{6A0F18DD-BD49-495C-8A6B-3F86F8AA5103}" type="presParOf" srcId="{2051444A-95F2-4335-8244-6A522720CD9C}" destId="{A8614D5D-5BF6-4495-ACBD-EBAB02BA3C16}" srcOrd="9" destOrd="0" presId="urn:microsoft.com/office/officeart/2005/8/layout/list1"/>
    <dgm:cxn modelId="{55BF64A9-62C9-4EAA-8038-E4FF2ADC6983}" type="presParOf" srcId="{2051444A-95F2-4335-8244-6A522720CD9C}" destId="{A10130A2-045E-4F60-9452-4FCAF8BFF35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9ADEC-8887-4AE7-A1E2-BEE5EC92047B}">
      <dsp:nvSpPr>
        <dsp:cNvPr id="0" name=""/>
        <dsp:cNvSpPr/>
      </dsp:nvSpPr>
      <dsp:spPr>
        <a:xfrm>
          <a:off x="5204" y="22572"/>
          <a:ext cx="3129674" cy="701346"/>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a:rPr>
            <a:t>CTR Threshold</a:t>
          </a:r>
          <a:endParaRPr lang="en-US" sz="1900" kern="1200"/>
        </a:p>
      </dsp:txBody>
      <dsp:txXfrm>
        <a:off x="5204" y="22572"/>
        <a:ext cx="3129674" cy="701346"/>
      </dsp:txXfrm>
    </dsp:sp>
    <dsp:sp modelId="{6309CAF4-E4E8-462B-8301-C3AC21EC1B5B}">
      <dsp:nvSpPr>
        <dsp:cNvPr id="0" name=""/>
        <dsp:cNvSpPr/>
      </dsp:nvSpPr>
      <dsp:spPr>
        <a:xfrm>
          <a:off x="5204" y="723918"/>
          <a:ext cx="3129674" cy="5737049"/>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n-US" sz="1900" kern="1200">
              <a:latin typeface="Calibri"/>
            </a:rPr>
            <a:t>Has never been adjusted since implementation in 1972. If indexed for inflation, the $10,000 threshold would be close to $73,000.</a:t>
          </a:r>
          <a:endParaRPr lang="en-US" sz="1900" kern="1200"/>
        </a:p>
        <a:p>
          <a:pPr marL="171450" lvl="1" indent="-171450" algn="l" defTabSz="844550" rtl="0">
            <a:lnSpc>
              <a:spcPct val="90000"/>
            </a:lnSpc>
            <a:spcBef>
              <a:spcPct val="0"/>
            </a:spcBef>
            <a:spcAft>
              <a:spcPct val="15000"/>
            </a:spcAft>
            <a:buChar char="•"/>
          </a:pPr>
          <a:r>
            <a:rPr lang="en-US" sz="1900" kern="1200">
              <a:latin typeface="Calibri"/>
            </a:rPr>
            <a:t>In 2023, FinCEN reported receiving an average of 57,000 a day (nearly 21 million annually).</a:t>
          </a:r>
          <a:endParaRPr lang="en-US" sz="1900" kern="1200"/>
        </a:p>
        <a:p>
          <a:pPr marL="171450" lvl="1" indent="-171450" algn="l" defTabSz="844550" rtl="0">
            <a:lnSpc>
              <a:spcPct val="90000"/>
            </a:lnSpc>
            <a:spcBef>
              <a:spcPct val="0"/>
            </a:spcBef>
            <a:spcAft>
              <a:spcPct val="15000"/>
            </a:spcAft>
            <a:buChar char="•"/>
          </a:pPr>
          <a:r>
            <a:rPr lang="en-US" sz="1900" kern="1200">
              <a:latin typeface="Calibri"/>
            </a:rPr>
            <a:t>Credit unions support increasing the reporting threshold to $60,000 and including an automatic five-year adjustment for inflation.</a:t>
          </a:r>
          <a:endParaRPr lang="en-US" sz="1900" kern="1200"/>
        </a:p>
      </dsp:txBody>
      <dsp:txXfrm>
        <a:off x="5204" y="723918"/>
        <a:ext cx="3129674" cy="5737049"/>
      </dsp:txXfrm>
    </dsp:sp>
    <dsp:sp modelId="{9B7416BD-ADEF-43EA-B302-B826757C18B4}">
      <dsp:nvSpPr>
        <dsp:cNvPr id="0" name=""/>
        <dsp:cNvSpPr/>
      </dsp:nvSpPr>
      <dsp:spPr>
        <a:xfrm>
          <a:off x="3573034" y="22572"/>
          <a:ext cx="3129674" cy="701346"/>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a:rPr>
            <a:t>Access to Credit</a:t>
          </a:r>
          <a:endParaRPr lang="en-US" sz="1900" kern="1200"/>
        </a:p>
      </dsp:txBody>
      <dsp:txXfrm>
        <a:off x="3573034" y="22572"/>
        <a:ext cx="3129674" cy="701346"/>
      </dsp:txXfrm>
    </dsp:sp>
    <dsp:sp modelId="{713AA2AB-45FB-474A-99AB-CAE9566A63E6}">
      <dsp:nvSpPr>
        <dsp:cNvPr id="0" name=""/>
        <dsp:cNvSpPr/>
      </dsp:nvSpPr>
      <dsp:spPr>
        <a:xfrm>
          <a:off x="3573034" y="723918"/>
          <a:ext cx="3129674" cy="5737049"/>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n-US" sz="1900" kern="1200">
              <a:latin typeface="Calibri"/>
            </a:rPr>
            <a:t>Credit unions are subject to an arbitrary 12.25% cap on member business lending. An exemption to this cap is small business loans under $50,000.</a:t>
          </a:r>
          <a:endParaRPr lang="en-US" sz="1900" kern="1200"/>
        </a:p>
        <a:p>
          <a:pPr marL="171450" lvl="1" indent="-171450" algn="l" defTabSz="844550" rtl="0">
            <a:lnSpc>
              <a:spcPct val="90000"/>
            </a:lnSpc>
            <a:spcBef>
              <a:spcPct val="0"/>
            </a:spcBef>
            <a:spcAft>
              <a:spcPct val="15000"/>
            </a:spcAft>
            <a:buChar char="•"/>
          </a:pPr>
          <a:r>
            <a:rPr lang="en-US" sz="1900" kern="1200">
              <a:latin typeface="Calibri"/>
            </a:rPr>
            <a:t>If adjusted for inflation, this threshold should be closer to $94,000. </a:t>
          </a:r>
          <a:endParaRPr lang="en-US" sz="1900" kern="1200"/>
        </a:p>
        <a:p>
          <a:pPr marL="171450" lvl="1" indent="-171450" algn="l" defTabSz="844550" rtl="0">
            <a:lnSpc>
              <a:spcPct val="90000"/>
            </a:lnSpc>
            <a:spcBef>
              <a:spcPct val="0"/>
            </a:spcBef>
            <a:spcAft>
              <a:spcPct val="15000"/>
            </a:spcAft>
            <a:buChar char="•"/>
          </a:pPr>
          <a:r>
            <a:rPr lang="en-US" sz="1900" kern="1200">
              <a:latin typeface="Calibri"/>
            </a:rPr>
            <a:t>Credit unions support increasing this exemption to $100,000.</a:t>
          </a:r>
        </a:p>
      </dsp:txBody>
      <dsp:txXfrm>
        <a:off x="3573034" y="723918"/>
        <a:ext cx="3129674" cy="5737049"/>
      </dsp:txXfrm>
    </dsp:sp>
    <dsp:sp modelId="{468F7439-55DF-408D-8876-1CCAC2C36D8C}">
      <dsp:nvSpPr>
        <dsp:cNvPr id="0" name=""/>
        <dsp:cNvSpPr/>
      </dsp:nvSpPr>
      <dsp:spPr>
        <a:xfrm>
          <a:off x="7140863" y="22572"/>
          <a:ext cx="3129674" cy="701346"/>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a:rPr>
            <a:t>Modernize Meeting Requirements</a:t>
          </a:r>
          <a:endParaRPr lang="en-US" sz="1900" kern="1200"/>
        </a:p>
      </dsp:txBody>
      <dsp:txXfrm>
        <a:off x="7140863" y="22572"/>
        <a:ext cx="3129674" cy="701346"/>
      </dsp:txXfrm>
    </dsp:sp>
    <dsp:sp modelId="{F1DC3927-7AFC-45CF-9761-0C679024D024}">
      <dsp:nvSpPr>
        <dsp:cNvPr id="0" name=""/>
        <dsp:cNvSpPr/>
      </dsp:nvSpPr>
      <dsp:spPr>
        <a:xfrm>
          <a:off x="7140863" y="723918"/>
          <a:ext cx="3129674" cy="5737049"/>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n-US" sz="1900" kern="1200">
              <a:latin typeface="Calibri"/>
            </a:rPr>
            <a:t>The Credit Union Board Modernization Act would decrease the number of board meetings a federal credit union must hold annually from 12 to no less than six.</a:t>
          </a:r>
          <a:endParaRPr lang="en-US" sz="1900" kern="1200"/>
        </a:p>
        <a:p>
          <a:pPr marL="171450" lvl="1" indent="-171450" algn="l" defTabSz="844550" rtl="0">
            <a:lnSpc>
              <a:spcPct val="90000"/>
            </a:lnSpc>
            <a:spcBef>
              <a:spcPct val="0"/>
            </a:spcBef>
            <a:spcAft>
              <a:spcPct val="15000"/>
            </a:spcAft>
            <a:buChar char="•"/>
          </a:pPr>
          <a:r>
            <a:rPr lang="en-US" sz="1900" kern="1200">
              <a:latin typeface="Calibri"/>
            </a:rPr>
            <a:t>This legislation includes an exemption for new credit unions and those with low soundness ratings (CAMEL score).</a:t>
          </a:r>
        </a:p>
        <a:p>
          <a:pPr marL="171450" lvl="1" indent="-171450" algn="l" defTabSz="844550" rtl="0">
            <a:lnSpc>
              <a:spcPct val="90000"/>
            </a:lnSpc>
            <a:spcBef>
              <a:spcPct val="0"/>
            </a:spcBef>
            <a:spcAft>
              <a:spcPct val="15000"/>
            </a:spcAft>
            <a:buChar char="•"/>
          </a:pPr>
          <a:r>
            <a:rPr lang="en-US" sz="1900" kern="1200">
              <a:latin typeface="Calibri"/>
            </a:rPr>
            <a:t>This legislation has now passed the House three times.</a:t>
          </a:r>
        </a:p>
      </dsp:txBody>
      <dsp:txXfrm>
        <a:off x="7140863" y="723918"/>
        <a:ext cx="3129674" cy="5737049"/>
      </dsp:txXfrm>
    </dsp:sp>
    <dsp:sp modelId="{DDE89705-F9EA-4FB7-B9AB-824FA221CF25}">
      <dsp:nvSpPr>
        <dsp:cNvPr id="0" name=""/>
        <dsp:cNvSpPr/>
      </dsp:nvSpPr>
      <dsp:spPr>
        <a:xfrm>
          <a:off x="10708693" y="22572"/>
          <a:ext cx="3129674" cy="701346"/>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a:rPr>
            <a:t>Reform the CFPB</a:t>
          </a:r>
        </a:p>
      </dsp:txBody>
      <dsp:txXfrm>
        <a:off x="10708693" y="22572"/>
        <a:ext cx="3129674" cy="701346"/>
      </dsp:txXfrm>
    </dsp:sp>
    <dsp:sp modelId="{B3976F74-86DF-4931-B3D0-0EE543801789}">
      <dsp:nvSpPr>
        <dsp:cNvPr id="0" name=""/>
        <dsp:cNvSpPr/>
      </dsp:nvSpPr>
      <dsp:spPr>
        <a:xfrm>
          <a:off x="10708693" y="723918"/>
          <a:ext cx="3129674" cy="5737049"/>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n-US" sz="1900" kern="1200">
              <a:latin typeface="Calibri"/>
            </a:rPr>
            <a:t>The CFPB is in need of reform to truly protect consumers and combat predatory practices like payday lending and fraud. Further, past rhetoric from the CFPB has harmed public perception of the highly regulated financial services industry.</a:t>
          </a:r>
        </a:p>
        <a:p>
          <a:pPr marL="171450" lvl="1" indent="-171450" algn="l" defTabSz="844550" rtl="0">
            <a:lnSpc>
              <a:spcPct val="90000"/>
            </a:lnSpc>
            <a:spcBef>
              <a:spcPct val="0"/>
            </a:spcBef>
            <a:spcAft>
              <a:spcPct val="15000"/>
            </a:spcAft>
            <a:buChar char="•"/>
          </a:pPr>
          <a:r>
            <a:rPr lang="en-US" sz="1900" kern="1200">
              <a:latin typeface="Calibri"/>
            </a:rPr>
            <a:t>The Taking Account of Bureacrats Spending Act (TABS Act) would bring the CFPB under the traditional appropriations process.</a:t>
          </a:r>
        </a:p>
        <a:p>
          <a:pPr marL="171450" lvl="1" indent="-171450" algn="l" defTabSz="844550" rtl="0">
            <a:lnSpc>
              <a:spcPct val="90000"/>
            </a:lnSpc>
            <a:spcBef>
              <a:spcPct val="0"/>
            </a:spcBef>
            <a:spcAft>
              <a:spcPct val="15000"/>
            </a:spcAft>
            <a:buChar char="•"/>
          </a:pPr>
          <a:r>
            <a:rPr lang="en-US" sz="1900" kern="1200">
              <a:latin typeface="Calibri"/>
            </a:rPr>
            <a:t>In addition, we support increasing the threshold for CFPB supervision from $10B to $15B, reflective of inflationary pressure.</a:t>
          </a:r>
          <a:endParaRPr lang="en-US" sz="1900" kern="1200"/>
        </a:p>
      </dsp:txBody>
      <dsp:txXfrm>
        <a:off x="10708693" y="723918"/>
        <a:ext cx="3129674" cy="57370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9ADEC-8887-4AE7-A1E2-BEE5EC92047B}">
      <dsp:nvSpPr>
        <dsp:cNvPr id="0" name=""/>
        <dsp:cNvSpPr/>
      </dsp:nvSpPr>
      <dsp:spPr>
        <a:xfrm>
          <a:off x="6142" y="101967"/>
          <a:ext cx="3693455" cy="1094018"/>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Calibri"/>
            </a:rPr>
            <a:t>Supervisory Priorities</a:t>
          </a:r>
          <a:endParaRPr lang="en-US" sz="3000" kern="1200"/>
        </a:p>
      </dsp:txBody>
      <dsp:txXfrm>
        <a:off x="6142" y="101967"/>
        <a:ext cx="3693455" cy="1094018"/>
      </dsp:txXfrm>
    </dsp:sp>
    <dsp:sp modelId="{6309CAF4-E4E8-462B-8301-C3AC21EC1B5B}">
      <dsp:nvSpPr>
        <dsp:cNvPr id="0" name=""/>
        <dsp:cNvSpPr/>
      </dsp:nvSpPr>
      <dsp:spPr>
        <a:xfrm>
          <a:off x="6142" y="1195985"/>
          <a:ext cx="3693455" cy="5106021"/>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rtl="0">
            <a:lnSpc>
              <a:spcPct val="90000"/>
            </a:lnSpc>
            <a:spcBef>
              <a:spcPct val="0"/>
            </a:spcBef>
            <a:spcAft>
              <a:spcPct val="15000"/>
            </a:spcAft>
            <a:buChar char="•"/>
          </a:pPr>
          <a:r>
            <a:rPr lang="en-US" sz="3000" kern="1200">
              <a:latin typeface="Calibri"/>
            </a:rPr>
            <a:t> Credit Risk</a:t>
          </a:r>
          <a:endParaRPr lang="en-US" sz="3000" kern="1200"/>
        </a:p>
        <a:p>
          <a:pPr marL="285750" lvl="1" indent="-285750" algn="l" defTabSz="1333500" rtl="0">
            <a:lnSpc>
              <a:spcPct val="90000"/>
            </a:lnSpc>
            <a:spcBef>
              <a:spcPct val="0"/>
            </a:spcBef>
            <a:spcAft>
              <a:spcPct val="15000"/>
            </a:spcAft>
            <a:buChar char="•"/>
          </a:pPr>
          <a:r>
            <a:rPr lang="en-US" sz="3000" kern="1200">
              <a:latin typeface="Calibri"/>
            </a:rPr>
            <a:t> Balance Sheet Management</a:t>
          </a:r>
          <a:endParaRPr lang="en-US" sz="3000" kern="1200"/>
        </a:p>
        <a:p>
          <a:pPr marL="285750" lvl="1" indent="-285750" algn="l" defTabSz="1333500" rtl="0">
            <a:lnSpc>
              <a:spcPct val="90000"/>
            </a:lnSpc>
            <a:spcBef>
              <a:spcPct val="0"/>
            </a:spcBef>
            <a:spcAft>
              <a:spcPct val="15000"/>
            </a:spcAft>
            <a:buChar char="•"/>
          </a:pPr>
          <a:r>
            <a:rPr lang="en-US" sz="3000" kern="1200">
              <a:latin typeface="Calibri"/>
            </a:rPr>
            <a:t> Cybersecurity</a:t>
          </a:r>
          <a:endParaRPr lang="en-US" sz="3000" kern="1200"/>
        </a:p>
        <a:p>
          <a:pPr marL="285750" lvl="1" indent="-285750" algn="l" defTabSz="1333500" rtl="0">
            <a:lnSpc>
              <a:spcPct val="90000"/>
            </a:lnSpc>
            <a:spcBef>
              <a:spcPct val="0"/>
            </a:spcBef>
            <a:spcAft>
              <a:spcPct val="15000"/>
            </a:spcAft>
            <a:buChar char="•"/>
          </a:pPr>
          <a:r>
            <a:rPr lang="en-US" sz="3000" kern="1200">
              <a:latin typeface="Calibri"/>
            </a:rPr>
            <a:t> Consumer Protection</a:t>
          </a:r>
          <a:endParaRPr lang="en-US" sz="3000" kern="1200"/>
        </a:p>
        <a:p>
          <a:pPr marL="285750" lvl="1" indent="-285750" algn="l" defTabSz="1333500" rtl="0">
            <a:lnSpc>
              <a:spcPct val="90000"/>
            </a:lnSpc>
            <a:spcBef>
              <a:spcPct val="0"/>
            </a:spcBef>
            <a:spcAft>
              <a:spcPct val="15000"/>
            </a:spcAft>
            <a:buChar char="•"/>
          </a:pPr>
          <a:r>
            <a:rPr lang="en-US" sz="3000" kern="1200">
              <a:latin typeface="Calibri"/>
            </a:rPr>
            <a:t> Exam Updates</a:t>
          </a:r>
          <a:endParaRPr lang="en-US" sz="3000" kern="1200"/>
        </a:p>
      </dsp:txBody>
      <dsp:txXfrm>
        <a:off x="6142" y="1195985"/>
        <a:ext cx="3693455" cy="5106021"/>
      </dsp:txXfrm>
    </dsp:sp>
    <dsp:sp modelId="{9AC0C3EF-5921-4E0C-BC9E-EBE5B3C41B23}">
      <dsp:nvSpPr>
        <dsp:cNvPr id="0" name=""/>
        <dsp:cNvSpPr/>
      </dsp:nvSpPr>
      <dsp:spPr>
        <a:xfrm>
          <a:off x="4216681" y="101967"/>
          <a:ext cx="3693455" cy="1094018"/>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Calibri"/>
            </a:rPr>
            <a:t> Expand Natural Disaster Assistance</a:t>
          </a:r>
          <a:endParaRPr lang="en-US" sz="3000" kern="1200"/>
        </a:p>
      </dsp:txBody>
      <dsp:txXfrm>
        <a:off x="4216681" y="101967"/>
        <a:ext cx="3693455" cy="1094018"/>
      </dsp:txXfrm>
    </dsp:sp>
    <dsp:sp modelId="{70695A60-BA4D-4690-9A1F-5F89DEFE7F16}">
      <dsp:nvSpPr>
        <dsp:cNvPr id="0" name=""/>
        <dsp:cNvSpPr/>
      </dsp:nvSpPr>
      <dsp:spPr>
        <a:xfrm>
          <a:off x="4216681" y="1195985"/>
          <a:ext cx="3693455" cy="5106021"/>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rtl="0">
            <a:lnSpc>
              <a:spcPct val="90000"/>
            </a:lnSpc>
            <a:spcBef>
              <a:spcPct val="0"/>
            </a:spcBef>
            <a:spcAft>
              <a:spcPct val="15000"/>
            </a:spcAft>
            <a:buChar char="•"/>
          </a:pPr>
          <a:r>
            <a:rPr lang="en-US" sz="3000" kern="1200">
              <a:latin typeface="Calibri"/>
            </a:rPr>
            <a:t> Remove the requirement for a credit union to have a low-income designation when applying for disaster relief financial assistance via the CDRLF</a:t>
          </a:r>
        </a:p>
      </dsp:txBody>
      <dsp:txXfrm>
        <a:off x="4216681" y="1195985"/>
        <a:ext cx="3693455" cy="5106021"/>
      </dsp:txXfrm>
    </dsp:sp>
    <dsp:sp modelId="{5A674B9F-9519-45D5-9318-606B6B972063}">
      <dsp:nvSpPr>
        <dsp:cNvPr id="0" name=""/>
        <dsp:cNvSpPr/>
      </dsp:nvSpPr>
      <dsp:spPr>
        <a:xfrm>
          <a:off x="8427220" y="101967"/>
          <a:ext cx="3693455" cy="1094018"/>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Calibri"/>
            </a:rPr>
            <a:t> Streamline CDFI Certification Process </a:t>
          </a:r>
        </a:p>
      </dsp:txBody>
      <dsp:txXfrm>
        <a:off x="8427220" y="101967"/>
        <a:ext cx="3693455" cy="1094018"/>
      </dsp:txXfrm>
    </dsp:sp>
    <dsp:sp modelId="{B16C488F-4360-4FA9-87D6-2B649395861A}">
      <dsp:nvSpPr>
        <dsp:cNvPr id="0" name=""/>
        <dsp:cNvSpPr/>
      </dsp:nvSpPr>
      <dsp:spPr>
        <a:xfrm>
          <a:off x="8427220" y="1195985"/>
          <a:ext cx="3693455" cy="5106021"/>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rtl="0">
            <a:lnSpc>
              <a:spcPct val="90000"/>
            </a:lnSpc>
            <a:spcBef>
              <a:spcPct val="0"/>
            </a:spcBef>
            <a:spcAft>
              <a:spcPct val="15000"/>
            </a:spcAft>
            <a:buChar char="•"/>
          </a:pPr>
          <a:r>
            <a:rPr lang="en-US" sz="3000" kern="1200">
              <a:latin typeface="Calibri"/>
            </a:rPr>
            <a:t> Assist credit unions in setting up a joint work group with CDFI to provide recommendations that will modernize the process</a:t>
          </a:r>
        </a:p>
      </dsp:txBody>
      <dsp:txXfrm>
        <a:off x="8427220" y="1195985"/>
        <a:ext cx="3693455" cy="5106021"/>
      </dsp:txXfrm>
    </dsp:sp>
    <dsp:sp modelId="{DFEEEB5B-DDBE-424B-BB39-24790E92582F}">
      <dsp:nvSpPr>
        <dsp:cNvPr id="0" name=""/>
        <dsp:cNvSpPr/>
      </dsp:nvSpPr>
      <dsp:spPr>
        <a:xfrm>
          <a:off x="12637759" y="101967"/>
          <a:ext cx="3693455" cy="1094018"/>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Calibri"/>
            </a:rPr>
            <a:t> Expand Board Reimbursement</a:t>
          </a:r>
        </a:p>
      </dsp:txBody>
      <dsp:txXfrm>
        <a:off x="12637759" y="101967"/>
        <a:ext cx="3693455" cy="1094018"/>
      </dsp:txXfrm>
    </dsp:sp>
    <dsp:sp modelId="{8EA400A5-A7CC-4D40-903D-5F38EE6CAF6E}">
      <dsp:nvSpPr>
        <dsp:cNvPr id="0" name=""/>
        <dsp:cNvSpPr/>
      </dsp:nvSpPr>
      <dsp:spPr>
        <a:xfrm>
          <a:off x="12637759" y="1195985"/>
          <a:ext cx="3693455" cy="5106021"/>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rtl="0">
            <a:lnSpc>
              <a:spcPct val="90000"/>
            </a:lnSpc>
            <a:spcBef>
              <a:spcPct val="0"/>
            </a:spcBef>
            <a:spcAft>
              <a:spcPct val="15000"/>
            </a:spcAft>
            <a:buChar char="•"/>
          </a:pPr>
          <a:r>
            <a:rPr lang="en-US" sz="3000" kern="1200">
              <a:latin typeface="Calibri"/>
            </a:rPr>
            <a:t> </a:t>
          </a:r>
          <a:r>
            <a:rPr lang="en-US" sz="3000" kern="1200">
              <a:solidFill>
                <a:srgbClr val="000000"/>
              </a:solidFill>
              <a:latin typeface="Calibri"/>
            </a:rPr>
            <a:t>Amend section 701.33 to allow Federal Credit Union (FCU) board members to be reimbursed for the cost of childcare when it is necessary to attend an official board meeting. </a:t>
          </a:r>
        </a:p>
      </dsp:txBody>
      <dsp:txXfrm>
        <a:off x="12637759" y="1195985"/>
        <a:ext cx="3693455" cy="51060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9854A9-BBE0-4A00-B0E8-5E7631B445CE}">
      <dsp:nvSpPr>
        <dsp:cNvPr id="0" name=""/>
        <dsp:cNvSpPr/>
      </dsp:nvSpPr>
      <dsp:spPr>
        <a:xfrm>
          <a:off x="0" y="4475355"/>
          <a:ext cx="17433787"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2C90D5-B0F9-4A69-9470-AFCCCC2E20B4}">
      <dsp:nvSpPr>
        <dsp:cNvPr id="0" name=""/>
        <dsp:cNvSpPr/>
      </dsp:nvSpPr>
      <dsp:spPr>
        <a:xfrm>
          <a:off x="871689" y="4239195"/>
          <a:ext cx="12203650"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1269" tIns="0" rIns="461269" bIns="0" numCol="1" spcCol="1270" anchor="ctr" anchorCtr="0">
          <a:noAutofit/>
        </a:bodyPr>
        <a:lstStyle/>
        <a:p>
          <a:pPr marL="0" lvl="0" indent="0" algn="l" defTabSz="711200" rtl="0">
            <a:lnSpc>
              <a:spcPct val="90000"/>
            </a:lnSpc>
            <a:spcBef>
              <a:spcPct val="0"/>
            </a:spcBef>
            <a:spcAft>
              <a:spcPct val="35000"/>
            </a:spcAft>
            <a:buNone/>
          </a:pPr>
          <a:r>
            <a:rPr lang="en-US" sz="1600" kern="1200">
              <a:solidFill>
                <a:schemeClr val="bg1"/>
              </a:solidFill>
              <a:latin typeface="Calibri"/>
            </a:rPr>
            <a:t> Preserve CDFI funding in appropriations process</a:t>
          </a:r>
        </a:p>
      </dsp:txBody>
      <dsp:txXfrm>
        <a:off x="894746" y="4262252"/>
        <a:ext cx="12157536" cy="426206"/>
      </dsp:txXfrm>
    </dsp:sp>
    <dsp:sp modelId="{4E5EA907-1788-481B-A3D3-DE601C84CC12}">
      <dsp:nvSpPr>
        <dsp:cNvPr id="0" name=""/>
        <dsp:cNvSpPr/>
      </dsp:nvSpPr>
      <dsp:spPr>
        <a:xfrm>
          <a:off x="0" y="5201115"/>
          <a:ext cx="17433787"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AEC58C-234B-4A92-B836-D84337D91C00}">
      <dsp:nvSpPr>
        <dsp:cNvPr id="0" name=""/>
        <dsp:cNvSpPr/>
      </dsp:nvSpPr>
      <dsp:spPr>
        <a:xfrm>
          <a:off x="871689" y="4964955"/>
          <a:ext cx="12203650"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1269" tIns="0" rIns="461269" bIns="0" numCol="1" spcCol="1270" anchor="ctr" anchorCtr="0">
          <a:noAutofit/>
        </a:bodyPr>
        <a:lstStyle/>
        <a:p>
          <a:pPr marL="0" lvl="0" indent="0" algn="l" defTabSz="711200" rtl="0">
            <a:lnSpc>
              <a:spcPct val="90000"/>
            </a:lnSpc>
            <a:spcBef>
              <a:spcPct val="0"/>
            </a:spcBef>
            <a:spcAft>
              <a:spcPct val="35000"/>
            </a:spcAft>
            <a:buNone/>
          </a:pPr>
          <a:r>
            <a:rPr lang="en-US" sz="1600" kern="1200">
              <a:solidFill>
                <a:schemeClr val="bg1"/>
              </a:solidFill>
              <a:latin typeface="Calibri"/>
            </a:rPr>
            <a:t>Simplify the CDFI certification application</a:t>
          </a:r>
        </a:p>
      </dsp:txBody>
      <dsp:txXfrm>
        <a:off x="894746" y="4988012"/>
        <a:ext cx="12157536" cy="426206"/>
      </dsp:txXfrm>
    </dsp:sp>
    <dsp:sp modelId="{A10130A2-045E-4F60-9452-4FCAF8BFF35B}">
      <dsp:nvSpPr>
        <dsp:cNvPr id="0" name=""/>
        <dsp:cNvSpPr/>
      </dsp:nvSpPr>
      <dsp:spPr>
        <a:xfrm>
          <a:off x="0" y="5926875"/>
          <a:ext cx="17433787"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1F675B-5EC2-4565-9261-2C08A33457C9}">
      <dsp:nvSpPr>
        <dsp:cNvPr id="0" name=""/>
        <dsp:cNvSpPr/>
      </dsp:nvSpPr>
      <dsp:spPr>
        <a:xfrm>
          <a:off x="871689" y="5690714"/>
          <a:ext cx="12203650"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1269" tIns="0" rIns="461269" bIns="0" numCol="1" spcCol="1270" anchor="ctr" anchorCtr="0">
          <a:noAutofit/>
        </a:bodyPr>
        <a:lstStyle/>
        <a:p>
          <a:pPr marL="0" lvl="0" indent="0" algn="l" defTabSz="711200" rtl="0">
            <a:lnSpc>
              <a:spcPct val="90000"/>
            </a:lnSpc>
            <a:spcBef>
              <a:spcPct val="0"/>
            </a:spcBef>
            <a:spcAft>
              <a:spcPct val="35000"/>
            </a:spcAft>
            <a:buNone/>
          </a:pPr>
          <a:r>
            <a:rPr lang="en-US" sz="1600" kern="1200">
              <a:solidFill>
                <a:schemeClr val="bg1"/>
              </a:solidFill>
              <a:latin typeface="Calibri"/>
            </a:rPr>
            <a:t>Set up a joint work group with the NCUA to provide recommendations that will modernize the application and streamline processes </a:t>
          </a:r>
          <a:endParaRPr lang="en-US" sz="1600" kern="1200">
            <a:solidFill>
              <a:schemeClr val="bg1"/>
            </a:solidFill>
          </a:endParaRPr>
        </a:p>
      </dsp:txBody>
      <dsp:txXfrm>
        <a:off x="894746" y="5713771"/>
        <a:ext cx="12157536"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lscu.coop/2025GA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www.pzconlin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1402" y="6608831"/>
            <a:ext cx="10159561" cy="1431321"/>
          </a:xfrm>
          <a:custGeom>
            <a:avLst/>
            <a:gdLst/>
            <a:ahLst/>
            <a:cxnLst/>
            <a:rect l="l" t="t" r="r" b="b"/>
            <a:pathLst>
              <a:path w="10159561" h="1431321">
                <a:moveTo>
                  <a:pt x="0" y="0"/>
                </a:moveTo>
                <a:lnTo>
                  <a:pt x="10159561" y="0"/>
                </a:lnTo>
                <a:lnTo>
                  <a:pt x="10159561" y="1431321"/>
                </a:lnTo>
                <a:lnTo>
                  <a:pt x="0" y="1431321"/>
                </a:lnTo>
                <a:lnTo>
                  <a:pt x="0" y="0"/>
                </a:lnTo>
                <a:close/>
              </a:path>
            </a:pathLst>
          </a:custGeom>
          <a:blipFill>
            <a:blip r:embed="rId2"/>
            <a:stretch>
              <a:fillRect l="-19914" t="-123741" r="-57699" b="-485408"/>
            </a:stretch>
          </a:blipFill>
        </p:spPr>
        <p:txBody>
          <a:bodyPr/>
          <a:lstStyle/>
          <a:p>
            <a:endParaRPr lang="en-US"/>
          </a:p>
        </p:txBody>
      </p:sp>
      <p:grpSp>
        <p:nvGrpSpPr>
          <p:cNvPr id="3" name="Group 3"/>
          <p:cNvGrpSpPr/>
          <p:nvPr/>
        </p:nvGrpSpPr>
        <p:grpSpPr>
          <a:xfrm>
            <a:off x="5395364" y="8511292"/>
            <a:ext cx="393777" cy="375319"/>
            <a:chOff x="0" y="0"/>
            <a:chExt cx="812800" cy="774700"/>
          </a:xfrm>
        </p:grpSpPr>
        <p:sp>
          <p:nvSpPr>
            <p:cNvPr id="4" name="Freeform 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B2F63"/>
            </a:solidFill>
          </p:spPr>
          <p:txBody>
            <a:bodyPr/>
            <a:lstStyle/>
            <a:p>
              <a:endParaRPr lang="en-US"/>
            </a:p>
          </p:txBody>
        </p:sp>
        <p:sp>
          <p:nvSpPr>
            <p:cNvPr id="5" name="TextBox 5"/>
            <p:cNvSpPr txBox="1"/>
            <p:nvPr/>
          </p:nvSpPr>
          <p:spPr>
            <a:xfrm>
              <a:off x="228600" y="228600"/>
              <a:ext cx="355600" cy="3810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672602" y="3675467"/>
            <a:ext cx="9857161" cy="1374982"/>
          </a:xfrm>
          <a:custGeom>
            <a:avLst/>
            <a:gdLst/>
            <a:ahLst/>
            <a:cxnLst/>
            <a:rect l="l" t="t" r="r" b="b"/>
            <a:pathLst>
              <a:path w="9857161" h="1374982">
                <a:moveTo>
                  <a:pt x="0" y="0"/>
                </a:moveTo>
                <a:lnTo>
                  <a:pt x="9857161" y="0"/>
                </a:lnTo>
                <a:lnTo>
                  <a:pt x="9857161" y="1374982"/>
                </a:lnTo>
                <a:lnTo>
                  <a:pt x="0" y="1374982"/>
                </a:lnTo>
                <a:lnTo>
                  <a:pt x="0" y="0"/>
                </a:lnTo>
                <a:close/>
              </a:path>
            </a:pathLst>
          </a:custGeom>
          <a:blipFill>
            <a:blip r:embed="rId3"/>
            <a:stretch>
              <a:fillRect l="-14079" t="-101090" r="-34766" b="-399134"/>
            </a:stretch>
          </a:blipFill>
        </p:spPr>
        <p:txBody>
          <a:bodyPr/>
          <a:lstStyle/>
          <a:p>
            <a:endParaRPr lang="en-US"/>
          </a:p>
        </p:txBody>
      </p:sp>
      <p:sp>
        <p:nvSpPr>
          <p:cNvPr id="9" name="Freeform 9"/>
          <p:cNvSpPr/>
          <p:nvPr/>
        </p:nvSpPr>
        <p:spPr>
          <a:xfrm>
            <a:off x="672602" y="4713623"/>
            <a:ext cx="9895261" cy="2245260"/>
          </a:xfrm>
          <a:custGeom>
            <a:avLst/>
            <a:gdLst/>
            <a:ahLst/>
            <a:cxnLst/>
            <a:rect l="l" t="t" r="r" b="b"/>
            <a:pathLst>
              <a:path w="9895261" h="2245260">
                <a:moveTo>
                  <a:pt x="0" y="0"/>
                </a:moveTo>
                <a:lnTo>
                  <a:pt x="9895261" y="0"/>
                </a:lnTo>
                <a:lnTo>
                  <a:pt x="9895261" y="2245260"/>
                </a:lnTo>
                <a:lnTo>
                  <a:pt x="0" y="2245260"/>
                </a:lnTo>
                <a:lnTo>
                  <a:pt x="0" y="0"/>
                </a:lnTo>
                <a:close/>
              </a:path>
            </a:pathLst>
          </a:custGeom>
          <a:blipFill>
            <a:blip r:embed="rId4"/>
            <a:stretch>
              <a:fillRect l="-34610" t="-121003" r="-120072" b="-410366"/>
            </a:stretch>
          </a:blipFill>
        </p:spPr>
        <p:txBody>
          <a:bodyPr/>
          <a:lstStyle/>
          <a:p>
            <a:endParaRPr lang="en-US"/>
          </a:p>
        </p:txBody>
      </p:sp>
      <p:sp>
        <p:nvSpPr>
          <p:cNvPr id="10" name="TextBox 10"/>
          <p:cNvSpPr txBox="1"/>
          <p:nvPr/>
        </p:nvSpPr>
        <p:spPr>
          <a:xfrm>
            <a:off x="521402" y="2332480"/>
            <a:ext cx="10141701" cy="961987"/>
          </a:xfrm>
          <a:prstGeom prst="rect">
            <a:avLst/>
          </a:prstGeom>
        </p:spPr>
        <p:txBody>
          <a:bodyPr lIns="0" tIns="0" rIns="0" bIns="0" rtlCol="0" anchor="t">
            <a:spAutoFit/>
          </a:bodyPr>
          <a:lstStyle/>
          <a:p>
            <a:pPr marL="0" lvl="0" indent="0" algn="ctr">
              <a:lnSpc>
                <a:spcPts val="7877"/>
              </a:lnSpc>
              <a:spcBef>
                <a:spcPct val="0"/>
              </a:spcBef>
            </a:pPr>
            <a:r>
              <a:rPr lang="en-US" sz="5626">
                <a:solidFill>
                  <a:srgbClr val="009899"/>
                </a:solidFill>
                <a:latin typeface="Source Sans Pro Heavy"/>
                <a:ea typeface="Source Sans Pro Heavy"/>
                <a:cs typeface="Source Sans Pro Heavy"/>
                <a:sym typeface="Source Sans Pro Heavy"/>
              </a:rPr>
              <a:t>Know Before You Go</a:t>
            </a:r>
          </a:p>
        </p:txBody>
      </p:sp>
      <p:sp>
        <p:nvSpPr>
          <p:cNvPr id="11" name="TextBox 11"/>
          <p:cNvSpPr txBox="1"/>
          <p:nvPr/>
        </p:nvSpPr>
        <p:spPr>
          <a:xfrm>
            <a:off x="663672" y="8282689"/>
            <a:ext cx="4318915" cy="561692"/>
          </a:xfrm>
          <a:prstGeom prst="rect">
            <a:avLst/>
          </a:prstGeom>
        </p:spPr>
        <p:txBody>
          <a:bodyPr lIns="0" tIns="0" rIns="0" bIns="0" rtlCol="0" anchor="t">
            <a:spAutoFit/>
          </a:bodyPr>
          <a:lstStyle/>
          <a:p>
            <a:pPr marL="0" lvl="0" indent="0" algn="r">
              <a:lnSpc>
                <a:spcPts val="5040"/>
              </a:lnSpc>
              <a:spcBef>
                <a:spcPct val="0"/>
              </a:spcBef>
            </a:pPr>
            <a:r>
              <a:rPr lang="en-US" sz="3600">
                <a:solidFill>
                  <a:srgbClr val="0099D0"/>
                </a:solidFill>
                <a:latin typeface="Futura"/>
                <a:ea typeface="Futura"/>
                <a:cs typeface="Futura"/>
                <a:sym typeface="Futura"/>
              </a:rPr>
              <a:t>March 2-6, 2025</a:t>
            </a:r>
          </a:p>
        </p:txBody>
      </p:sp>
      <p:sp>
        <p:nvSpPr>
          <p:cNvPr id="12" name="TextBox 12"/>
          <p:cNvSpPr txBox="1"/>
          <p:nvPr/>
        </p:nvSpPr>
        <p:spPr>
          <a:xfrm>
            <a:off x="6198716" y="8282689"/>
            <a:ext cx="3621943" cy="689651"/>
          </a:xfrm>
          <a:prstGeom prst="rect">
            <a:avLst/>
          </a:prstGeom>
        </p:spPr>
        <p:txBody>
          <a:bodyPr lIns="0" tIns="0" rIns="0" bIns="0" rtlCol="0" anchor="t">
            <a:spAutoFit/>
          </a:bodyPr>
          <a:lstStyle/>
          <a:p>
            <a:pPr marL="0" lvl="0" indent="0" algn="ctr">
              <a:lnSpc>
                <a:spcPts val="5040"/>
              </a:lnSpc>
              <a:spcBef>
                <a:spcPct val="0"/>
              </a:spcBef>
            </a:pPr>
            <a:r>
              <a:rPr lang="en-US" sz="3600">
                <a:solidFill>
                  <a:srgbClr val="0099D0"/>
                </a:solidFill>
                <a:latin typeface="Futura"/>
                <a:ea typeface="Futura"/>
                <a:cs typeface="Futura"/>
                <a:sym typeface="Futura"/>
              </a:rPr>
              <a:t>Washington, D.C.</a:t>
            </a:r>
          </a:p>
        </p:txBody>
      </p:sp>
      <p:sp>
        <p:nvSpPr>
          <p:cNvPr id="6" name="Freeform 6"/>
          <p:cNvSpPr/>
          <p:nvPr/>
        </p:nvSpPr>
        <p:spPr>
          <a:xfrm>
            <a:off x="11107196" y="1923973"/>
            <a:ext cx="6145232" cy="7322480"/>
          </a:xfrm>
          <a:custGeom>
            <a:avLst/>
            <a:gdLst/>
            <a:ahLst/>
            <a:cxnLst/>
            <a:rect l="l" t="t" r="r" b="b"/>
            <a:pathLst>
              <a:path w="6145232" h="7322480">
                <a:moveTo>
                  <a:pt x="0" y="0"/>
                </a:moveTo>
                <a:lnTo>
                  <a:pt x="6145232" y="0"/>
                </a:lnTo>
                <a:lnTo>
                  <a:pt x="6145232" y="7322480"/>
                </a:lnTo>
                <a:lnTo>
                  <a:pt x="0" y="7322480"/>
                </a:lnTo>
                <a:lnTo>
                  <a:pt x="0" y="0"/>
                </a:lnTo>
                <a:close/>
              </a:path>
            </a:pathLst>
          </a:custGeom>
          <a:blipFill>
            <a:blip r:embed="rId5"/>
            <a:stretch>
              <a:fillRect/>
            </a:stretch>
          </a:blipFill>
        </p:spPr>
        <p:txBody>
          <a:bodyPr/>
          <a:lstStyle/>
          <a:p>
            <a:endParaRPr lang="en-US"/>
          </a:p>
        </p:txBody>
      </p:sp>
      <p:pic>
        <p:nvPicPr>
          <p:cNvPr id="16" name="Picture 15" descr="America's Credit Unions">
            <a:extLst>
              <a:ext uri="{FF2B5EF4-FFF2-40B4-BE49-F238E27FC236}">
                <a16:creationId xmlns:a16="http://schemas.microsoft.com/office/drawing/2014/main" id="{417C2DBE-4F4C-C8D0-75A3-A7A1A1E10264}"/>
              </a:ext>
            </a:extLst>
          </p:cNvPr>
          <p:cNvPicPr>
            <a:picLocks noChangeAspect="1"/>
          </p:cNvPicPr>
          <p:nvPr/>
        </p:nvPicPr>
        <p:blipFill>
          <a:blip r:embed="rId6"/>
          <a:stretch>
            <a:fillRect/>
          </a:stretch>
        </p:blipFill>
        <p:spPr>
          <a:xfrm>
            <a:off x="12889010" y="41216"/>
            <a:ext cx="5398266" cy="1921985"/>
          </a:xfrm>
          <a:prstGeom prst="rect">
            <a:avLst/>
          </a:prstGeom>
        </p:spPr>
      </p:pic>
      <p:pic>
        <p:nvPicPr>
          <p:cNvPr id="7" name="Picture 6" descr="A black background with blue text&#10;&#10;AI-generated content may be incorrect.">
            <a:extLst>
              <a:ext uri="{FF2B5EF4-FFF2-40B4-BE49-F238E27FC236}">
                <a16:creationId xmlns:a16="http://schemas.microsoft.com/office/drawing/2014/main" id="{5FC6FA12-062F-2074-4635-6292EAC5FA02}"/>
              </a:ext>
            </a:extLst>
          </p:cNvPr>
          <p:cNvPicPr>
            <a:picLocks noChangeAspect="1"/>
          </p:cNvPicPr>
          <p:nvPr/>
        </p:nvPicPr>
        <p:blipFill>
          <a:blip r:embed="rId7"/>
          <a:stretch>
            <a:fillRect/>
          </a:stretch>
        </p:blipFill>
        <p:spPr>
          <a:xfrm>
            <a:off x="1" y="-6401"/>
            <a:ext cx="6045869" cy="18476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C2221-8F43-FCB9-F9EB-C1F7B3DD1DF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136B81C-1A1B-BF74-D96A-2500FB224D61}"/>
              </a:ext>
            </a:extLst>
          </p:cNvPr>
          <p:cNvSpPr/>
          <p:nvPr/>
        </p:nvSpPr>
        <p:spPr>
          <a:xfrm>
            <a:off x="16189811" y="-182307"/>
            <a:ext cx="18490537" cy="10469307"/>
          </a:xfrm>
          <a:custGeom>
            <a:avLst/>
            <a:gdLst/>
            <a:ahLst/>
            <a:cxnLst/>
            <a:rect l="l" t="t" r="r" b="b"/>
            <a:pathLst>
              <a:path w="18490537" h="10469307">
                <a:moveTo>
                  <a:pt x="0" y="0"/>
                </a:moveTo>
                <a:lnTo>
                  <a:pt x="18490537" y="0"/>
                </a:lnTo>
                <a:lnTo>
                  <a:pt x="18490537" y="10469307"/>
                </a:lnTo>
                <a:lnTo>
                  <a:pt x="0" y="10469307"/>
                </a:lnTo>
                <a:lnTo>
                  <a:pt x="0" y="0"/>
                </a:lnTo>
                <a:close/>
              </a:path>
            </a:pathLst>
          </a:custGeom>
          <a:blipFill>
            <a:blip r:embed="rId2"/>
            <a:stretch>
              <a:fillRect l="-3561" t="-1442" b="-1442"/>
            </a:stretch>
          </a:blipFill>
        </p:spPr>
        <p:txBody>
          <a:bodyPr/>
          <a:lstStyle/>
          <a:p>
            <a:endParaRPr lang="en-US"/>
          </a:p>
        </p:txBody>
      </p:sp>
      <p:sp>
        <p:nvSpPr>
          <p:cNvPr id="3" name="AutoShape 3">
            <a:extLst>
              <a:ext uri="{FF2B5EF4-FFF2-40B4-BE49-F238E27FC236}">
                <a16:creationId xmlns:a16="http://schemas.microsoft.com/office/drawing/2014/main" id="{6C1A1EEA-DD4F-37BC-5004-79CDF1DDF1E8}"/>
              </a:ext>
            </a:extLst>
          </p:cNvPr>
          <p:cNvSpPr/>
          <p:nvPr/>
        </p:nvSpPr>
        <p:spPr>
          <a:xfrm flipV="1">
            <a:off x="16156474" y="0"/>
            <a:ext cx="0" cy="10287000"/>
          </a:xfrm>
          <a:prstGeom prst="line">
            <a:avLst/>
          </a:prstGeom>
          <a:ln w="66675" cap="flat">
            <a:solidFill>
              <a:srgbClr val="0099D0"/>
            </a:solidFill>
            <a:prstDash val="solid"/>
            <a:headEnd type="none" w="sm" len="sm"/>
            <a:tailEnd type="none" w="sm" len="sm"/>
          </a:ln>
        </p:spPr>
        <p:txBody>
          <a:bodyPr/>
          <a:lstStyle/>
          <a:p>
            <a:endParaRPr lang="en-US"/>
          </a:p>
        </p:txBody>
      </p:sp>
      <p:sp>
        <p:nvSpPr>
          <p:cNvPr id="4" name="Freeform 4">
            <a:extLst>
              <a:ext uri="{FF2B5EF4-FFF2-40B4-BE49-F238E27FC236}">
                <a16:creationId xmlns:a16="http://schemas.microsoft.com/office/drawing/2014/main" id="{0AD2659F-9F3E-B32F-1147-22082816937E}"/>
              </a:ext>
            </a:extLst>
          </p:cNvPr>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3"/>
            <a:stretch>
              <a:fillRect/>
            </a:stretch>
          </a:blipFill>
        </p:spPr>
        <p:txBody>
          <a:bodyPr/>
          <a:lstStyle/>
          <a:p>
            <a:endParaRPr lang="en-US"/>
          </a:p>
        </p:txBody>
      </p:sp>
      <p:sp>
        <p:nvSpPr>
          <p:cNvPr id="5" name="TextBox 5">
            <a:extLst>
              <a:ext uri="{FF2B5EF4-FFF2-40B4-BE49-F238E27FC236}">
                <a16:creationId xmlns:a16="http://schemas.microsoft.com/office/drawing/2014/main" id="{BC415BC6-7182-A3E2-BADD-EC724B75CD9D}"/>
              </a:ext>
            </a:extLst>
          </p:cNvPr>
          <p:cNvSpPr txBox="1"/>
          <p:nvPr/>
        </p:nvSpPr>
        <p:spPr>
          <a:xfrm>
            <a:off x="2008687" y="1059202"/>
            <a:ext cx="10387521" cy="1264828"/>
          </a:xfrm>
          <a:prstGeom prst="rect">
            <a:avLst/>
          </a:prstGeom>
        </p:spPr>
        <p:txBody>
          <a:bodyPr lIns="0" tIns="0" rIns="0" bIns="0" rtlCol="0" anchor="t">
            <a:spAutoFit/>
          </a:bodyPr>
          <a:lstStyle/>
          <a:p>
            <a:pPr>
              <a:lnSpc>
                <a:spcPts val="10368"/>
              </a:lnSpc>
              <a:spcBef>
                <a:spcPct val="0"/>
              </a:spcBef>
            </a:pPr>
            <a:r>
              <a:rPr lang="en-US" sz="7400">
                <a:solidFill>
                  <a:srgbClr val="009899"/>
                </a:solidFill>
                <a:latin typeface="Source Sans Pro Heavy"/>
                <a:ea typeface="Source Sans Pro Heavy"/>
                <a:cs typeface="Source Sans Pro Heavy"/>
                <a:sym typeface="Source Sans Pro Heavy"/>
              </a:rPr>
              <a:t>Avoid in the Office</a:t>
            </a:r>
            <a:endParaRPr lang="en-US" sz="7405">
              <a:solidFill>
                <a:srgbClr val="009899"/>
              </a:solidFill>
              <a:latin typeface="Source Sans Pro Heavy"/>
              <a:ea typeface="Source Sans Pro Heavy"/>
              <a:cs typeface="Source Sans Pro Heavy"/>
              <a:sym typeface="Source Sans Pro Heavy"/>
            </a:endParaRPr>
          </a:p>
        </p:txBody>
      </p:sp>
      <p:sp>
        <p:nvSpPr>
          <p:cNvPr id="6" name="TextBox 6">
            <a:extLst>
              <a:ext uri="{FF2B5EF4-FFF2-40B4-BE49-F238E27FC236}">
                <a16:creationId xmlns:a16="http://schemas.microsoft.com/office/drawing/2014/main" id="{FFE4B9DF-E029-1D28-5661-0196498DEB7A}"/>
              </a:ext>
            </a:extLst>
          </p:cNvPr>
          <p:cNvSpPr txBox="1"/>
          <p:nvPr/>
        </p:nvSpPr>
        <p:spPr>
          <a:xfrm>
            <a:off x="2186972" y="281753"/>
            <a:ext cx="4594828" cy="1311256"/>
          </a:xfrm>
          <a:prstGeom prst="rect">
            <a:avLst/>
          </a:prstGeom>
        </p:spPr>
        <p:txBody>
          <a:bodyPr wrap="square" lIns="0" tIns="0" rIns="0" bIns="0" rtlCol="0" anchor="t">
            <a:spAutoFit/>
          </a:bodyPr>
          <a:lstStyle/>
          <a:p>
            <a:pPr>
              <a:lnSpc>
                <a:spcPts val="10615"/>
              </a:lnSpc>
            </a:pPr>
            <a:r>
              <a:rPr lang="en-US" sz="7550">
                <a:solidFill>
                  <a:srgbClr val="003462"/>
                </a:solidFill>
                <a:latin typeface="Fave"/>
                <a:ea typeface="Fave"/>
                <a:cs typeface="Fave"/>
              </a:rPr>
              <a:t>Topics to  </a:t>
            </a:r>
            <a:endParaRPr lang="en-US" sz="7550">
              <a:solidFill>
                <a:srgbClr val="003462"/>
              </a:solidFill>
              <a:latin typeface="Fave"/>
              <a:ea typeface="Fave"/>
              <a:cs typeface="Fave"/>
              <a:sym typeface="Fave"/>
            </a:endParaRPr>
          </a:p>
        </p:txBody>
      </p:sp>
      <p:sp>
        <p:nvSpPr>
          <p:cNvPr id="8" name="Content Placeholder 2">
            <a:extLst>
              <a:ext uri="{FF2B5EF4-FFF2-40B4-BE49-F238E27FC236}">
                <a16:creationId xmlns:a16="http://schemas.microsoft.com/office/drawing/2014/main" id="{25B8D316-8CF1-014A-C0BB-A87216FF96F0}"/>
              </a:ext>
            </a:extLst>
          </p:cNvPr>
          <p:cNvSpPr>
            <a:spLocks noGrp="1"/>
          </p:cNvSpPr>
          <p:nvPr/>
        </p:nvSpPr>
        <p:spPr>
          <a:xfrm>
            <a:off x="1504763" y="2589733"/>
            <a:ext cx="7246714" cy="620344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a:solidFill>
                  <a:srgbClr val="0F2749"/>
                </a:solidFill>
                <a:latin typeface="Futura"/>
                <a:ea typeface="Calibri"/>
                <a:cs typeface="Calibri"/>
              </a:rPr>
              <a:t>Elections</a:t>
            </a:r>
            <a:endParaRPr lang="en-US" sz="4400">
              <a:solidFill>
                <a:srgbClr val="000000"/>
              </a:solidFill>
              <a:latin typeface="Futura"/>
              <a:ea typeface="Calibri"/>
              <a:cs typeface="Calibri"/>
            </a:endParaRPr>
          </a:p>
          <a:p>
            <a:r>
              <a:rPr lang="en-US" sz="4400">
                <a:solidFill>
                  <a:srgbClr val="0F2749"/>
                </a:solidFill>
                <a:latin typeface="Futura"/>
                <a:ea typeface="Calibri"/>
                <a:cs typeface="Calibri"/>
              </a:rPr>
              <a:t>Fundraising</a:t>
            </a:r>
            <a:endParaRPr lang="en-US" sz="4400">
              <a:solidFill>
                <a:srgbClr val="000000"/>
              </a:solidFill>
              <a:latin typeface="Futura"/>
              <a:ea typeface="Calibri"/>
              <a:cs typeface="Calibri"/>
            </a:endParaRPr>
          </a:p>
          <a:p>
            <a:r>
              <a:rPr lang="en-US" sz="4400">
                <a:solidFill>
                  <a:srgbClr val="0F2749"/>
                </a:solidFill>
                <a:latin typeface="Futura"/>
                <a:ea typeface="Calibri"/>
                <a:cs typeface="Calibri"/>
              </a:rPr>
              <a:t>Money</a:t>
            </a:r>
            <a:endParaRPr lang="en-US" sz="4400">
              <a:solidFill>
                <a:srgbClr val="000000"/>
              </a:solidFill>
              <a:latin typeface="Futura"/>
              <a:ea typeface="Calibri"/>
              <a:cs typeface="Calibri"/>
            </a:endParaRPr>
          </a:p>
          <a:p>
            <a:r>
              <a:rPr lang="en-US" sz="4400">
                <a:solidFill>
                  <a:srgbClr val="0F2749"/>
                </a:solidFill>
                <a:latin typeface="Futura"/>
                <a:ea typeface="Calibri"/>
                <a:cs typeface="Calibri"/>
              </a:rPr>
              <a:t>Controversial topics not related to financial services</a:t>
            </a:r>
            <a:endParaRPr lang="en-US" sz="4400">
              <a:solidFill>
                <a:srgbClr val="000000"/>
              </a:solidFill>
              <a:latin typeface="Futura"/>
              <a:ea typeface="Calibri"/>
              <a:cs typeface="Calibri"/>
            </a:endParaRPr>
          </a:p>
          <a:p>
            <a:r>
              <a:rPr lang="en-US" sz="4400">
                <a:solidFill>
                  <a:srgbClr val="0F2749"/>
                </a:solidFill>
                <a:latin typeface="Futura"/>
                <a:ea typeface="Calibri"/>
                <a:cs typeface="Calibri"/>
              </a:rPr>
              <a:t>Status of a loan</a:t>
            </a:r>
          </a:p>
          <a:p>
            <a:r>
              <a:rPr lang="en-US" sz="4400">
                <a:solidFill>
                  <a:srgbClr val="0F2749"/>
                </a:solidFill>
                <a:latin typeface="Futura"/>
                <a:ea typeface="Calibri"/>
                <a:cs typeface="Calibri"/>
              </a:rPr>
              <a:t>Calling a member by their first name</a:t>
            </a:r>
          </a:p>
        </p:txBody>
      </p:sp>
      <p:pic>
        <p:nvPicPr>
          <p:cNvPr id="7" name="Picture 6" descr="The 2 Mistakes to Avoid When Recruiting Board Members ...">
            <a:extLst>
              <a:ext uri="{FF2B5EF4-FFF2-40B4-BE49-F238E27FC236}">
                <a16:creationId xmlns:a16="http://schemas.microsoft.com/office/drawing/2014/main" id="{E9ACCC24-DFA9-D9A1-AE54-98171FD7851D}"/>
              </a:ext>
            </a:extLst>
          </p:cNvPr>
          <p:cNvPicPr>
            <a:picLocks noChangeAspect="1"/>
          </p:cNvPicPr>
          <p:nvPr/>
        </p:nvPicPr>
        <p:blipFill>
          <a:blip r:embed="rId4"/>
          <a:stretch>
            <a:fillRect/>
          </a:stretch>
        </p:blipFill>
        <p:spPr>
          <a:xfrm>
            <a:off x="10036924" y="2940080"/>
            <a:ext cx="4705529" cy="5506708"/>
          </a:xfrm>
          <a:prstGeom prst="rect">
            <a:avLst/>
          </a:prstGeom>
        </p:spPr>
      </p:pic>
    </p:spTree>
    <p:extLst>
      <p:ext uri="{BB962C8B-B14F-4D97-AF65-F5344CB8AC3E}">
        <p14:creationId xmlns:p14="http://schemas.microsoft.com/office/powerpoint/2010/main" val="3506255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94564" y="1787083"/>
            <a:ext cx="5980576" cy="5980576"/>
            <a:chOff x="0" y="0"/>
            <a:chExt cx="7974101" cy="7974101"/>
          </a:xfrm>
        </p:grpSpPr>
        <p:sp>
          <p:nvSpPr>
            <p:cNvPr id="3" name="Freeform 3"/>
            <p:cNvSpPr/>
            <p:nvPr/>
          </p:nvSpPr>
          <p:spPr>
            <a:xfrm>
              <a:off x="0" y="0"/>
              <a:ext cx="7974101" cy="7974101"/>
            </a:xfrm>
            <a:custGeom>
              <a:avLst/>
              <a:gdLst/>
              <a:ahLst/>
              <a:cxnLst/>
              <a:rect l="l" t="t" r="r" b="b"/>
              <a:pathLst>
                <a:path w="7974101" h="7974101">
                  <a:moveTo>
                    <a:pt x="0" y="0"/>
                  </a:moveTo>
                  <a:lnTo>
                    <a:pt x="7974101" y="0"/>
                  </a:lnTo>
                  <a:lnTo>
                    <a:pt x="7974101" y="7974101"/>
                  </a:lnTo>
                  <a:lnTo>
                    <a:pt x="0" y="7974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4" name="TextBox 4"/>
          <p:cNvSpPr txBox="1"/>
          <p:nvPr/>
        </p:nvSpPr>
        <p:spPr>
          <a:xfrm>
            <a:off x="2012950" y="4409950"/>
            <a:ext cx="7701860" cy="5691302"/>
          </a:xfrm>
          <a:prstGeom prst="rect">
            <a:avLst/>
          </a:prstGeom>
        </p:spPr>
        <p:txBody>
          <a:bodyPr lIns="0" tIns="0" rIns="0" bIns="0" rtlCol="0" anchor="t">
            <a:spAutoFit/>
          </a:bodyPr>
          <a:lstStyle/>
          <a:p>
            <a:pPr marL="777240" lvl="1" indent="-388620" algn="l">
              <a:lnSpc>
                <a:spcPts val="5040"/>
              </a:lnSpc>
              <a:buFont typeface="Arial"/>
              <a:buChar char="•"/>
            </a:pPr>
            <a:r>
              <a:rPr lang="en-US" sz="3600">
                <a:solidFill>
                  <a:srgbClr val="003462"/>
                </a:solidFill>
                <a:latin typeface="Futura"/>
                <a:ea typeface="Futura"/>
                <a:cs typeface="Futura"/>
                <a:sym typeface="Futura"/>
              </a:rPr>
              <a:t>Conference Agenda</a:t>
            </a:r>
          </a:p>
          <a:p>
            <a:pPr marL="777240" lvl="1" indent="-388620">
              <a:lnSpc>
                <a:spcPts val="5040"/>
              </a:lnSpc>
              <a:buFont typeface="Arial"/>
              <a:buChar char="•"/>
            </a:pPr>
            <a:r>
              <a:rPr lang="en-US" sz="3600">
                <a:solidFill>
                  <a:srgbClr val="003462"/>
                </a:solidFill>
                <a:latin typeface="Futura"/>
                <a:ea typeface="Futura"/>
                <a:cs typeface="Futura"/>
              </a:rPr>
              <a:t>Legislative and Regulatory Meetings</a:t>
            </a:r>
          </a:p>
          <a:p>
            <a:pPr marL="777240" lvl="1" indent="-388620">
              <a:lnSpc>
                <a:spcPts val="5040"/>
              </a:lnSpc>
              <a:buFont typeface="Arial"/>
              <a:buChar char="•"/>
            </a:pPr>
            <a:r>
              <a:rPr lang="en-US" sz="3600">
                <a:solidFill>
                  <a:srgbClr val="003462"/>
                </a:solidFill>
                <a:latin typeface="Futura"/>
                <a:ea typeface="Futura"/>
                <a:cs typeface="Futura"/>
              </a:rPr>
              <a:t>Member Profiles</a:t>
            </a:r>
          </a:p>
          <a:p>
            <a:pPr marL="777240" lvl="1" indent="-388620" algn="l">
              <a:lnSpc>
                <a:spcPts val="5040"/>
              </a:lnSpc>
              <a:buFont typeface="Arial"/>
              <a:buChar char="•"/>
            </a:pPr>
            <a:r>
              <a:rPr lang="en-US" sz="3600">
                <a:solidFill>
                  <a:srgbClr val="003462"/>
                </a:solidFill>
                <a:latin typeface="Futura"/>
                <a:ea typeface="Futura"/>
                <a:cs typeface="Futura"/>
                <a:sym typeface="Futura"/>
              </a:rPr>
              <a:t>Attendee Lists</a:t>
            </a:r>
            <a:endParaRPr lang="en-US" sz="3600">
              <a:solidFill>
                <a:srgbClr val="003462"/>
              </a:solidFill>
              <a:latin typeface="Futura"/>
              <a:ea typeface="Futura"/>
              <a:cs typeface="Futura"/>
            </a:endParaRPr>
          </a:p>
          <a:p>
            <a:pPr marL="777240" lvl="1" indent="-388620" algn="l">
              <a:lnSpc>
                <a:spcPts val="5040"/>
              </a:lnSpc>
              <a:buFont typeface="Arial"/>
              <a:buChar char="•"/>
            </a:pPr>
            <a:r>
              <a:rPr lang="en-US" sz="3600">
                <a:solidFill>
                  <a:srgbClr val="003462"/>
                </a:solidFill>
                <a:latin typeface="Futura"/>
                <a:ea typeface="Futura"/>
                <a:cs typeface="Futura"/>
                <a:sym typeface="Futura"/>
              </a:rPr>
              <a:t>Legislative Issues</a:t>
            </a:r>
            <a:endParaRPr lang="en-US" sz="3600">
              <a:solidFill>
                <a:srgbClr val="003462"/>
              </a:solidFill>
              <a:latin typeface="Futura"/>
              <a:ea typeface="Futura"/>
              <a:cs typeface="Futura"/>
            </a:endParaRPr>
          </a:p>
          <a:p>
            <a:pPr marL="777240" lvl="1" indent="-388620" algn="l">
              <a:lnSpc>
                <a:spcPts val="5040"/>
              </a:lnSpc>
              <a:buFont typeface="Arial"/>
              <a:buChar char="•"/>
            </a:pPr>
            <a:r>
              <a:rPr lang="en-US" sz="3600">
                <a:solidFill>
                  <a:srgbClr val="003462"/>
                </a:solidFill>
                <a:latin typeface="Futura"/>
                <a:ea typeface="Futura"/>
                <a:cs typeface="Futura"/>
                <a:sym typeface="Futura"/>
              </a:rPr>
              <a:t>Maps</a:t>
            </a:r>
            <a:endParaRPr lang="en-US" sz="3600">
              <a:solidFill>
                <a:srgbClr val="003462"/>
              </a:solidFill>
              <a:latin typeface="Futura"/>
              <a:ea typeface="Futura"/>
              <a:cs typeface="Futura"/>
            </a:endParaRPr>
          </a:p>
          <a:p>
            <a:pPr marL="777240" lvl="1" indent="-388620" algn="l">
              <a:lnSpc>
                <a:spcPts val="5040"/>
              </a:lnSpc>
              <a:buFont typeface="Arial"/>
              <a:buChar char="•"/>
            </a:pPr>
            <a:r>
              <a:rPr lang="en-US" sz="3600">
                <a:solidFill>
                  <a:srgbClr val="003462"/>
                </a:solidFill>
                <a:latin typeface="Futura"/>
                <a:ea typeface="Futura"/>
                <a:cs typeface="Futura"/>
                <a:sym typeface="Futura"/>
              </a:rPr>
              <a:t>Nearby Restaurants</a:t>
            </a:r>
            <a:endParaRPr lang="en-US" sz="3600">
              <a:solidFill>
                <a:srgbClr val="003462"/>
              </a:solidFill>
              <a:latin typeface="Futura"/>
              <a:ea typeface="Futura"/>
              <a:cs typeface="Futura"/>
            </a:endParaRPr>
          </a:p>
          <a:p>
            <a:pPr marL="777240" lvl="1" indent="-388620" algn="l">
              <a:lnSpc>
                <a:spcPts val="5040"/>
              </a:lnSpc>
              <a:spcBef>
                <a:spcPct val="0"/>
              </a:spcBef>
              <a:buFont typeface="Arial"/>
              <a:buChar char="•"/>
            </a:pPr>
            <a:r>
              <a:rPr lang="en-US" sz="3600">
                <a:solidFill>
                  <a:srgbClr val="003462"/>
                </a:solidFill>
                <a:latin typeface="Futura"/>
                <a:ea typeface="Futura"/>
                <a:cs typeface="Futura"/>
                <a:sym typeface="Futura"/>
              </a:rPr>
              <a:t>Photo Sharing </a:t>
            </a:r>
            <a:endParaRPr lang="en-US" sz="3600">
              <a:solidFill>
                <a:srgbClr val="003462"/>
              </a:solidFill>
              <a:latin typeface="Futura"/>
              <a:ea typeface="Futura"/>
              <a:cs typeface="Futura"/>
            </a:endParaRPr>
          </a:p>
        </p:txBody>
      </p:sp>
      <p:sp>
        <p:nvSpPr>
          <p:cNvPr id="5" name="TextBox 5"/>
          <p:cNvSpPr txBox="1"/>
          <p:nvPr/>
        </p:nvSpPr>
        <p:spPr>
          <a:xfrm>
            <a:off x="2012950" y="509593"/>
            <a:ext cx="8802823" cy="1681229"/>
          </a:xfrm>
          <a:prstGeom prst="rect">
            <a:avLst/>
          </a:prstGeom>
        </p:spPr>
        <p:txBody>
          <a:bodyPr lIns="0" tIns="0" rIns="0" bIns="0" rtlCol="0" anchor="t">
            <a:spAutoFit/>
          </a:bodyPr>
          <a:lstStyle/>
          <a:p>
            <a:pPr marL="0" lvl="0" indent="0" algn="l">
              <a:lnSpc>
                <a:spcPts val="13588"/>
              </a:lnSpc>
              <a:spcBef>
                <a:spcPct val="0"/>
              </a:spcBef>
            </a:pPr>
            <a:r>
              <a:rPr lang="en-US" sz="9700">
                <a:solidFill>
                  <a:srgbClr val="002060"/>
                </a:solidFill>
                <a:latin typeface="Fave"/>
                <a:ea typeface="Fave"/>
                <a:cs typeface="Fave"/>
                <a:sym typeface="Fave"/>
              </a:rPr>
              <a:t>Be An Advocacy Insider</a:t>
            </a:r>
            <a:endParaRPr lang="en-US" sz="9700">
              <a:solidFill>
                <a:srgbClr val="002060"/>
              </a:solidFill>
              <a:latin typeface="Fave"/>
              <a:ea typeface="Fave"/>
              <a:cs typeface="Fave"/>
            </a:endParaRPr>
          </a:p>
        </p:txBody>
      </p:sp>
      <p:sp>
        <p:nvSpPr>
          <p:cNvPr id="6" name="TextBox 6"/>
          <p:cNvSpPr txBox="1"/>
          <p:nvPr/>
        </p:nvSpPr>
        <p:spPr>
          <a:xfrm>
            <a:off x="8889914" y="8106309"/>
            <a:ext cx="8771817" cy="1995739"/>
          </a:xfrm>
          <a:prstGeom prst="rect">
            <a:avLst/>
          </a:prstGeom>
        </p:spPr>
        <p:txBody>
          <a:bodyPr wrap="square" lIns="0" tIns="0" rIns="0" bIns="0" rtlCol="0" anchor="t">
            <a:spAutoFit/>
          </a:bodyPr>
          <a:lstStyle/>
          <a:p>
            <a:pPr marL="0" lvl="0" indent="0" algn="ctr">
              <a:lnSpc>
                <a:spcPts val="5295"/>
              </a:lnSpc>
              <a:spcBef>
                <a:spcPct val="0"/>
              </a:spcBef>
            </a:pPr>
            <a:r>
              <a:rPr lang="en-US" sz="3750">
                <a:solidFill>
                  <a:srgbClr val="009899"/>
                </a:solidFill>
                <a:latin typeface="Source Sans Pro Heavy"/>
                <a:ea typeface="Source Sans Pro Heavy"/>
                <a:cs typeface="Source Sans Pro Heavy"/>
                <a:sym typeface="Source Sans Pro Heavy"/>
              </a:rPr>
              <a:t>Download The League Events App</a:t>
            </a:r>
          </a:p>
          <a:p>
            <a:pPr algn="ctr">
              <a:lnSpc>
                <a:spcPts val="5295"/>
              </a:lnSpc>
              <a:spcBef>
                <a:spcPct val="0"/>
              </a:spcBef>
            </a:pPr>
            <a:r>
              <a:rPr lang="en-US" sz="3750">
                <a:solidFill>
                  <a:srgbClr val="009899"/>
                </a:solidFill>
                <a:latin typeface="Source Sans Pro Heavy"/>
              </a:rPr>
              <a:t>Checkout the website: </a:t>
            </a:r>
            <a:r>
              <a:rPr lang="en-US" sz="3750">
                <a:solidFill>
                  <a:srgbClr val="009899"/>
                </a:solidFill>
                <a:ea typeface="+mn-lt"/>
                <a:cs typeface="+mn-lt"/>
                <a:hlinkClick r:id="rId4"/>
              </a:rPr>
              <a:t>https://lscu.coop/2025GAC/</a:t>
            </a:r>
            <a:r>
              <a:rPr lang="en-US" sz="3750">
                <a:solidFill>
                  <a:srgbClr val="009899"/>
                </a:solidFill>
                <a:ea typeface="+mn-lt"/>
                <a:cs typeface="+mn-lt"/>
              </a:rPr>
              <a:t> </a:t>
            </a:r>
          </a:p>
        </p:txBody>
      </p:sp>
      <p:sp>
        <p:nvSpPr>
          <p:cNvPr id="7" name="TextBox 7"/>
          <p:cNvSpPr txBox="1"/>
          <p:nvPr/>
        </p:nvSpPr>
        <p:spPr>
          <a:xfrm>
            <a:off x="2012950" y="2273362"/>
            <a:ext cx="7701860" cy="1966084"/>
          </a:xfrm>
          <a:prstGeom prst="rect">
            <a:avLst/>
          </a:prstGeom>
        </p:spPr>
        <p:txBody>
          <a:bodyPr lIns="0" tIns="0" rIns="0" bIns="0" rtlCol="0" anchor="t">
            <a:spAutoFit/>
          </a:bodyPr>
          <a:lstStyle/>
          <a:p>
            <a:pPr marL="0" lvl="0" indent="0" algn="l">
              <a:lnSpc>
                <a:spcPts val="5040"/>
              </a:lnSpc>
              <a:spcBef>
                <a:spcPct val="0"/>
              </a:spcBef>
            </a:pPr>
            <a:r>
              <a:rPr lang="en-US" sz="3600" b="1">
                <a:solidFill>
                  <a:srgbClr val="009899"/>
                </a:solidFill>
                <a:latin typeface="Futura Bold"/>
                <a:ea typeface="Futura Bold"/>
                <a:cs typeface="Futura Bold"/>
                <a:sym typeface="Futura Bold"/>
              </a:rPr>
              <a:t>Get the most out of your conference experience with The League’s free events app and gain digital access to:</a:t>
            </a:r>
          </a:p>
        </p:txBody>
      </p:sp>
      <p:sp>
        <p:nvSpPr>
          <p:cNvPr id="9" name="Freeform 10" descr="A blue and black logo&#10;&#10;AI-generated content may be incorrect.">
            <a:extLst>
              <a:ext uri="{FF2B5EF4-FFF2-40B4-BE49-F238E27FC236}">
                <a16:creationId xmlns:a16="http://schemas.microsoft.com/office/drawing/2014/main" id="{BF48F5B8-CBB0-B7FF-2A2F-DBD3D6190B3F}"/>
              </a:ext>
            </a:extLst>
          </p:cNvPr>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1065A-87CC-86B5-83FB-18A001D3FAD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F4BEB66-F1A5-86F0-22A6-D128FE1BB66C}"/>
              </a:ext>
            </a:extLst>
          </p:cNvPr>
          <p:cNvSpPr/>
          <p:nvPr/>
        </p:nvSpPr>
        <p:spPr>
          <a:xfrm>
            <a:off x="-586126" y="9055597"/>
            <a:ext cx="32575356" cy="1981443"/>
          </a:xfrm>
          <a:custGeom>
            <a:avLst/>
            <a:gdLst/>
            <a:ahLst/>
            <a:cxnLst/>
            <a:rect l="l" t="t" r="r" b="b"/>
            <a:pathLst>
              <a:path w="32575356" h="1981443">
                <a:moveTo>
                  <a:pt x="0" y="0"/>
                </a:moveTo>
                <a:lnTo>
                  <a:pt x="32575357" y="0"/>
                </a:lnTo>
                <a:lnTo>
                  <a:pt x="32575357" y="1981443"/>
                </a:lnTo>
                <a:lnTo>
                  <a:pt x="0" y="1981443"/>
                </a:lnTo>
                <a:lnTo>
                  <a:pt x="0" y="0"/>
                </a:lnTo>
                <a:close/>
              </a:path>
            </a:pathLst>
          </a:custGeom>
          <a:blipFill>
            <a:blip r:embed="rId2"/>
            <a:stretch>
              <a:fillRect l="-35" t="-660522" b="-164571"/>
            </a:stretch>
          </a:blipFill>
        </p:spPr>
        <p:txBody>
          <a:bodyPr/>
          <a:lstStyle/>
          <a:p>
            <a:endParaRPr lang="en-US"/>
          </a:p>
        </p:txBody>
      </p:sp>
      <p:sp>
        <p:nvSpPr>
          <p:cNvPr id="6" name="TextBox 6">
            <a:extLst>
              <a:ext uri="{FF2B5EF4-FFF2-40B4-BE49-F238E27FC236}">
                <a16:creationId xmlns:a16="http://schemas.microsoft.com/office/drawing/2014/main" id="{A8350E9E-7F03-F8DB-8AFB-D13F80AF4B6F}"/>
              </a:ext>
            </a:extLst>
          </p:cNvPr>
          <p:cNvSpPr txBox="1"/>
          <p:nvPr/>
        </p:nvSpPr>
        <p:spPr>
          <a:xfrm>
            <a:off x="2206272" y="2733793"/>
            <a:ext cx="4493983" cy="4847978"/>
          </a:xfrm>
          <a:prstGeom prst="rect">
            <a:avLst/>
          </a:prstGeom>
        </p:spPr>
        <p:txBody>
          <a:bodyPr lIns="46130" tIns="46130" rIns="46130" bIns="46130" rtlCol="0" anchor="ctr"/>
          <a:lstStyle/>
          <a:p>
            <a:pPr algn="ctr">
              <a:lnSpc>
                <a:spcPts val="1800"/>
              </a:lnSpc>
            </a:pPr>
            <a:endParaRPr/>
          </a:p>
        </p:txBody>
      </p:sp>
      <p:sp>
        <p:nvSpPr>
          <p:cNvPr id="9" name="AutoShape 9">
            <a:extLst>
              <a:ext uri="{FF2B5EF4-FFF2-40B4-BE49-F238E27FC236}">
                <a16:creationId xmlns:a16="http://schemas.microsoft.com/office/drawing/2014/main" id="{7C78726D-4044-E3EB-D5CC-314DE8BDE2C5}"/>
              </a:ext>
            </a:extLst>
          </p:cNvPr>
          <p:cNvSpPr/>
          <p:nvPr/>
        </p:nvSpPr>
        <p:spPr>
          <a:xfrm>
            <a:off x="0" y="9022260"/>
            <a:ext cx="18288000" cy="33338"/>
          </a:xfrm>
          <a:prstGeom prst="line">
            <a:avLst/>
          </a:prstGeom>
          <a:ln w="66675" cap="flat">
            <a:solidFill>
              <a:srgbClr val="0099D0"/>
            </a:solidFill>
            <a:prstDash val="solid"/>
            <a:headEnd type="none" w="sm" len="sm"/>
            <a:tailEnd type="none" w="sm" len="sm"/>
          </a:ln>
        </p:spPr>
        <p:txBody>
          <a:bodyPr/>
          <a:lstStyle/>
          <a:p>
            <a:endParaRPr lang="en-US"/>
          </a:p>
        </p:txBody>
      </p:sp>
      <p:sp>
        <p:nvSpPr>
          <p:cNvPr id="10" name="Freeform 10">
            <a:extLst>
              <a:ext uri="{FF2B5EF4-FFF2-40B4-BE49-F238E27FC236}">
                <a16:creationId xmlns:a16="http://schemas.microsoft.com/office/drawing/2014/main" id="{54893EE4-45F8-17CE-E0CF-A96577C974A9}"/>
              </a:ext>
            </a:extLst>
          </p:cNvPr>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3"/>
            <a:stretch>
              <a:fillRect/>
            </a:stretch>
          </a:blipFill>
        </p:spPr>
        <p:txBody>
          <a:bodyPr/>
          <a:lstStyle/>
          <a:p>
            <a:endParaRPr lang="en-US"/>
          </a:p>
        </p:txBody>
      </p:sp>
      <p:sp>
        <p:nvSpPr>
          <p:cNvPr id="14" name="TextBox 14">
            <a:extLst>
              <a:ext uri="{FF2B5EF4-FFF2-40B4-BE49-F238E27FC236}">
                <a16:creationId xmlns:a16="http://schemas.microsoft.com/office/drawing/2014/main" id="{3D9AD5BD-DFDC-7064-5A24-5837B4F63005}"/>
              </a:ext>
            </a:extLst>
          </p:cNvPr>
          <p:cNvSpPr txBox="1"/>
          <p:nvPr/>
        </p:nvSpPr>
        <p:spPr>
          <a:xfrm>
            <a:off x="1842509" y="2344895"/>
            <a:ext cx="9693021" cy="7238510"/>
          </a:xfrm>
          <a:prstGeom prst="rect">
            <a:avLst/>
          </a:prstGeom>
        </p:spPr>
        <p:txBody>
          <a:bodyPr wrap="square" lIns="0" tIns="0" rIns="0" bIns="0" rtlCol="0" anchor="t">
            <a:spAutoFit/>
          </a:bodyPr>
          <a:lstStyle/>
          <a:p>
            <a:pPr marL="685800" indent="-685800">
              <a:lnSpc>
                <a:spcPts val="7161"/>
              </a:lnSpc>
              <a:spcBef>
                <a:spcPct val="0"/>
              </a:spcBef>
              <a:buFont typeface="Arial"/>
              <a:buChar char="•"/>
            </a:pPr>
            <a:r>
              <a:rPr lang="en-US" sz="4000" dirty="0">
                <a:solidFill>
                  <a:srgbClr val="002060"/>
                </a:solidFill>
                <a:latin typeface="Futura"/>
                <a:ea typeface="Futura"/>
                <a:cs typeface="Futura"/>
              </a:rPr>
              <a:t>Meeting Details</a:t>
            </a:r>
            <a:endParaRPr lang="en-US" sz="4000" dirty="0">
              <a:solidFill>
                <a:srgbClr val="002060"/>
              </a:solidFill>
              <a:ea typeface="Calibri"/>
              <a:cs typeface="Calibri"/>
            </a:endParaRPr>
          </a:p>
          <a:p>
            <a:pPr marL="685800" indent="-685800">
              <a:lnSpc>
                <a:spcPts val="7161"/>
              </a:lnSpc>
              <a:spcBef>
                <a:spcPct val="0"/>
              </a:spcBef>
              <a:buFont typeface="Arial"/>
              <a:buChar char="•"/>
            </a:pPr>
            <a:r>
              <a:rPr lang="en-US" sz="4000" dirty="0">
                <a:solidFill>
                  <a:srgbClr val="002060"/>
                </a:solidFill>
                <a:latin typeface="Futura"/>
                <a:ea typeface="Futura"/>
                <a:cs typeface="Futura"/>
              </a:rPr>
              <a:t>Congressional Maps</a:t>
            </a:r>
          </a:p>
          <a:p>
            <a:pPr marL="685800" indent="-685800">
              <a:lnSpc>
                <a:spcPts val="7161"/>
              </a:lnSpc>
              <a:spcBef>
                <a:spcPct val="0"/>
              </a:spcBef>
              <a:buFont typeface="Arial,Sans-Serif"/>
              <a:buChar char="•"/>
            </a:pPr>
            <a:r>
              <a:rPr lang="en-US" sz="4000" dirty="0">
                <a:solidFill>
                  <a:srgbClr val="002060"/>
                </a:solidFill>
                <a:latin typeface="Futura"/>
              </a:rPr>
              <a:t>Customized Options</a:t>
            </a:r>
          </a:p>
          <a:p>
            <a:pPr marL="1143000" lvl="1" indent="-685800">
              <a:lnSpc>
                <a:spcPts val="7161"/>
              </a:lnSpc>
              <a:spcBef>
                <a:spcPct val="0"/>
              </a:spcBef>
              <a:buFont typeface="Courier New"/>
              <a:buChar char="o"/>
            </a:pPr>
            <a:r>
              <a:rPr lang="en-US" sz="4000" dirty="0">
                <a:solidFill>
                  <a:srgbClr val="002060"/>
                </a:solidFill>
                <a:latin typeface="Futura"/>
              </a:rPr>
              <a:t>Member Profiles</a:t>
            </a:r>
          </a:p>
          <a:p>
            <a:pPr marL="1143000" lvl="1" indent="-685800">
              <a:lnSpc>
                <a:spcPts val="7161"/>
              </a:lnSpc>
              <a:spcBef>
                <a:spcPct val="0"/>
              </a:spcBef>
              <a:buFont typeface="Courier New"/>
              <a:buChar char="o"/>
            </a:pPr>
            <a:r>
              <a:rPr lang="en-US" sz="4000" dirty="0">
                <a:solidFill>
                  <a:srgbClr val="002060"/>
                </a:solidFill>
                <a:latin typeface="Futura"/>
              </a:rPr>
              <a:t>Things to Do Nearby</a:t>
            </a:r>
          </a:p>
          <a:p>
            <a:pPr marL="1143000" lvl="1" indent="-685800">
              <a:lnSpc>
                <a:spcPts val="7161"/>
              </a:lnSpc>
              <a:spcBef>
                <a:spcPct val="0"/>
              </a:spcBef>
              <a:buFont typeface="Courier New"/>
              <a:buChar char="o"/>
            </a:pPr>
            <a:r>
              <a:rPr lang="en-US" sz="4000" dirty="0">
                <a:solidFill>
                  <a:srgbClr val="002060"/>
                </a:solidFill>
                <a:latin typeface="Futura"/>
              </a:rPr>
              <a:t>Nearby Places to Eat</a:t>
            </a:r>
            <a:endParaRPr lang="en-US" sz="4000" dirty="0">
              <a:solidFill>
                <a:srgbClr val="002060"/>
              </a:solidFill>
              <a:ea typeface="Calibri"/>
              <a:cs typeface="Calibri"/>
            </a:endParaRPr>
          </a:p>
          <a:p>
            <a:pPr marL="685800" indent="-685800">
              <a:lnSpc>
                <a:spcPts val="7161"/>
              </a:lnSpc>
              <a:spcBef>
                <a:spcPct val="0"/>
              </a:spcBef>
              <a:buFont typeface="Arial"/>
              <a:buChar char="•"/>
            </a:pPr>
            <a:r>
              <a:rPr lang="en-US" sz="4000" dirty="0">
                <a:solidFill>
                  <a:srgbClr val="002060"/>
                </a:solidFill>
                <a:latin typeface="Futura"/>
                <a:ea typeface="Futura"/>
                <a:cs typeface="Futura"/>
              </a:rPr>
              <a:t>And More!</a:t>
            </a:r>
          </a:p>
          <a:p>
            <a:pPr lvl="1">
              <a:lnSpc>
                <a:spcPts val="7161"/>
              </a:lnSpc>
              <a:spcBef>
                <a:spcPct val="0"/>
              </a:spcBef>
            </a:pPr>
            <a:endParaRPr lang="en-US" sz="5100" dirty="0">
              <a:solidFill>
                <a:srgbClr val="0099D0"/>
              </a:solidFill>
              <a:latin typeface="Futura"/>
              <a:ea typeface="Futura"/>
              <a:cs typeface="Futura"/>
            </a:endParaRPr>
          </a:p>
        </p:txBody>
      </p:sp>
      <p:sp>
        <p:nvSpPr>
          <p:cNvPr id="15" name="TextBox 15">
            <a:extLst>
              <a:ext uri="{FF2B5EF4-FFF2-40B4-BE49-F238E27FC236}">
                <a16:creationId xmlns:a16="http://schemas.microsoft.com/office/drawing/2014/main" id="{450FB89E-1E81-B4BA-5925-97567BA92BBD}"/>
              </a:ext>
            </a:extLst>
          </p:cNvPr>
          <p:cNvSpPr txBox="1"/>
          <p:nvPr/>
        </p:nvSpPr>
        <p:spPr>
          <a:xfrm>
            <a:off x="1951537" y="1087777"/>
            <a:ext cx="10387521" cy="1264828"/>
          </a:xfrm>
          <a:prstGeom prst="rect">
            <a:avLst/>
          </a:prstGeom>
        </p:spPr>
        <p:txBody>
          <a:bodyPr lIns="0" tIns="0" rIns="0" bIns="0" rtlCol="0" anchor="t">
            <a:spAutoFit/>
          </a:bodyPr>
          <a:lstStyle/>
          <a:p>
            <a:pPr>
              <a:lnSpc>
                <a:spcPts val="10368"/>
              </a:lnSpc>
              <a:spcBef>
                <a:spcPct val="0"/>
              </a:spcBef>
            </a:pPr>
            <a:r>
              <a:rPr lang="en-US" sz="7400">
                <a:solidFill>
                  <a:srgbClr val="009899"/>
                </a:solidFill>
                <a:latin typeface="Source Sans Pro Heavy"/>
                <a:ea typeface="Source Sans Pro Heavy"/>
                <a:cs typeface="Source Sans Pro Heavy"/>
                <a:sym typeface="Source Sans Pro Heavy"/>
              </a:rPr>
              <a:t>Resources for You</a:t>
            </a:r>
            <a:endParaRPr lang="en-US" sz="7405">
              <a:solidFill>
                <a:srgbClr val="009899"/>
              </a:solidFill>
              <a:latin typeface="Source Sans Pro Heavy"/>
              <a:ea typeface="Source Sans Pro Heavy"/>
              <a:cs typeface="Source Sans Pro Heavy"/>
              <a:sym typeface="Source Sans Pro Heavy"/>
            </a:endParaRPr>
          </a:p>
        </p:txBody>
      </p:sp>
      <p:pic>
        <p:nvPicPr>
          <p:cNvPr id="17" name="Picture 16" descr="A person in a suit&#10;&#10;AI-generated content may be incorrect.">
            <a:extLst>
              <a:ext uri="{FF2B5EF4-FFF2-40B4-BE49-F238E27FC236}">
                <a16:creationId xmlns:a16="http://schemas.microsoft.com/office/drawing/2014/main" id="{F53CAC0F-AC53-2945-56A3-E8C939AB9F45}"/>
              </a:ext>
            </a:extLst>
          </p:cNvPr>
          <p:cNvPicPr>
            <a:picLocks noChangeAspect="1"/>
          </p:cNvPicPr>
          <p:nvPr/>
        </p:nvPicPr>
        <p:blipFill>
          <a:blip r:embed="rId4"/>
          <a:stretch>
            <a:fillRect/>
          </a:stretch>
        </p:blipFill>
        <p:spPr>
          <a:xfrm>
            <a:off x="9848952" y="-71438"/>
            <a:ext cx="8416720" cy="10493375"/>
          </a:xfrm>
          <a:prstGeom prst="rect">
            <a:avLst/>
          </a:prstGeom>
        </p:spPr>
      </p:pic>
      <p:sp>
        <p:nvSpPr>
          <p:cNvPr id="19" name="TextBox 6">
            <a:extLst>
              <a:ext uri="{FF2B5EF4-FFF2-40B4-BE49-F238E27FC236}">
                <a16:creationId xmlns:a16="http://schemas.microsoft.com/office/drawing/2014/main" id="{AD70A6B8-AFD7-6CA6-0190-A56DEEDB63D2}"/>
              </a:ext>
            </a:extLst>
          </p:cNvPr>
          <p:cNvSpPr txBox="1"/>
          <p:nvPr/>
        </p:nvSpPr>
        <p:spPr>
          <a:xfrm>
            <a:off x="2202847" y="345253"/>
            <a:ext cx="5753703" cy="1309974"/>
          </a:xfrm>
          <a:prstGeom prst="rect">
            <a:avLst/>
          </a:prstGeom>
        </p:spPr>
        <p:txBody>
          <a:bodyPr wrap="square" lIns="0" tIns="0" rIns="0" bIns="0" rtlCol="0" anchor="t">
            <a:spAutoFit/>
          </a:bodyPr>
          <a:lstStyle/>
          <a:p>
            <a:pPr>
              <a:lnSpc>
                <a:spcPts val="10615"/>
              </a:lnSpc>
            </a:pPr>
            <a:r>
              <a:rPr lang="en-US" sz="7550">
                <a:solidFill>
                  <a:srgbClr val="003462"/>
                </a:solidFill>
                <a:latin typeface="Fave"/>
                <a:ea typeface="Fave"/>
                <a:cs typeface="Fave"/>
              </a:rPr>
              <a:t>'The League Events' App  </a:t>
            </a:r>
            <a:endParaRPr lang="en-US" sz="7550">
              <a:solidFill>
                <a:srgbClr val="003462"/>
              </a:solidFill>
              <a:latin typeface="Fave"/>
              <a:ea typeface="Fave"/>
              <a:cs typeface="Fave"/>
              <a:sym typeface="Fave"/>
            </a:endParaRPr>
          </a:p>
        </p:txBody>
      </p:sp>
    </p:spTree>
    <p:extLst>
      <p:ext uri="{BB962C8B-B14F-4D97-AF65-F5344CB8AC3E}">
        <p14:creationId xmlns:p14="http://schemas.microsoft.com/office/powerpoint/2010/main" val="3610330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8411" y="1115756"/>
            <a:ext cx="8167511" cy="1209945"/>
          </a:xfrm>
          <a:prstGeom prst="rect">
            <a:avLst/>
          </a:prstGeom>
        </p:spPr>
        <p:txBody>
          <a:bodyPr lIns="0" tIns="0" rIns="0" bIns="0" rtlCol="0" anchor="t">
            <a:spAutoFit/>
          </a:bodyPr>
          <a:lstStyle/>
          <a:p>
            <a:pPr algn="ctr">
              <a:lnSpc>
                <a:spcPts val="9960"/>
              </a:lnSpc>
            </a:pPr>
            <a:r>
              <a:rPr lang="en-US" sz="7100" b="1">
                <a:solidFill>
                  <a:srgbClr val="4ABCBD"/>
                </a:solidFill>
                <a:latin typeface="Source Sans Pro Heavy"/>
                <a:ea typeface="Source Sans Pro Heavy"/>
                <a:cs typeface="Source Sans Pro Heavy"/>
              </a:rPr>
              <a:t>Priorities</a:t>
            </a:r>
            <a:endParaRPr lang="en-US" sz="7114" b="1">
              <a:solidFill>
                <a:srgbClr val="4ABCBD"/>
              </a:solidFill>
              <a:latin typeface="Source Sans Pro Heavy"/>
              <a:ea typeface="Source Sans Pro Heavy"/>
              <a:cs typeface="Source Sans Pro Heavy"/>
              <a:sym typeface="Source Sans Pro Heavy"/>
            </a:endParaRPr>
          </a:p>
        </p:txBody>
      </p:sp>
      <p:sp>
        <p:nvSpPr>
          <p:cNvPr id="3" name="Freeform 3"/>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586126" y="8988922"/>
            <a:ext cx="32575356" cy="2048118"/>
            <a:chOff x="0" y="0"/>
            <a:chExt cx="43433809" cy="2730824"/>
          </a:xfrm>
        </p:grpSpPr>
        <p:sp>
          <p:nvSpPr>
            <p:cNvPr id="5" name="Freeform 5"/>
            <p:cNvSpPr/>
            <p:nvPr/>
          </p:nvSpPr>
          <p:spPr>
            <a:xfrm>
              <a:off x="0" y="88900"/>
              <a:ext cx="43433809" cy="2641924"/>
            </a:xfrm>
            <a:custGeom>
              <a:avLst/>
              <a:gdLst/>
              <a:ahLst/>
              <a:cxnLst/>
              <a:rect l="l" t="t" r="r" b="b"/>
              <a:pathLst>
                <a:path w="43433809" h="2641924">
                  <a:moveTo>
                    <a:pt x="0" y="0"/>
                  </a:moveTo>
                  <a:lnTo>
                    <a:pt x="43433809" y="0"/>
                  </a:lnTo>
                  <a:lnTo>
                    <a:pt x="43433809" y="2641924"/>
                  </a:lnTo>
                  <a:lnTo>
                    <a:pt x="0" y="2641924"/>
                  </a:lnTo>
                  <a:lnTo>
                    <a:pt x="0" y="0"/>
                  </a:lnTo>
                  <a:close/>
                </a:path>
              </a:pathLst>
            </a:custGeom>
            <a:blipFill>
              <a:blip r:embed="rId3"/>
              <a:stretch>
                <a:fillRect l="-35" t="-660522" b="-164571"/>
              </a:stretch>
            </a:blipFill>
          </p:spPr>
          <p:txBody>
            <a:bodyPr/>
            <a:lstStyle/>
            <a:p>
              <a:endParaRPr lang="en-US"/>
            </a:p>
          </p:txBody>
        </p:sp>
        <p:sp>
          <p:nvSpPr>
            <p:cNvPr id="6" name="AutoShape 6"/>
            <p:cNvSpPr/>
            <p:nvPr/>
          </p:nvSpPr>
          <p:spPr>
            <a:xfrm>
              <a:off x="781501" y="44450"/>
              <a:ext cx="24384000" cy="44450"/>
            </a:xfrm>
            <a:prstGeom prst="line">
              <a:avLst/>
            </a:prstGeom>
            <a:ln w="88900" cap="flat">
              <a:solidFill>
                <a:srgbClr val="0099D0"/>
              </a:solidFill>
              <a:prstDash val="solid"/>
              <a:headEnd type="none" w="sm" len="sm"/>
              <a:tailEnd type="none" w="sm" len="sm"/>
            </a:ln>
          </p:spPr>
          <p:txBody>
            <a:bodyPr/>
            <a:lstStyle/>
            <a:p>
              <a:endParaRPr lang="en-US"/>
            </a:p>
          </p:txBody>
        </p:sp>
      </p:grpSp>
      <p:grpSp>
        <p:nvGrpSpPr>
          <p:cNvPr id="7" name="Group 7"/>
          <p:cNvGrpSpPr/>
          <p:nvPr/>
        </p:nvGrpSpPr>
        <p:grpSpPr>
          <a:xfrm>
            <a:off x="1471722" y="3276818"/>
            <a:ext cx="4842217" cy="4978537"/>
            <a:chOff x="0" y="0"/>
            <a:chExt cx="1275317" cy="1311219"/>
          </a:xfrm>
        </p:grpSpPr>
        <p:sp>
          <p:nvSpPr>
            <p:cNvPr id="8" name="Freeform 8"/>
            <p:cNvSpPr/>
            <p:nvPr/>
          </p:nvSpPr>
          <p:spPr>
            <a:xfrm>
              <a:off x="0" y="0"/>
              <a:ext cx="1275317" cy="1311219"/>
            </a:xfrm>
            <a:custGeom>
              <a:avLst/>
              <a:gdLst/>
              <a:ahLst/>
              <a:cxnLst/>
              <a:rect l="l" t="t" r="r" b="b"/>
              <a:pathLst>
                <a:path w="1275317" h="1311219">
                  <a:moveTo>
                    <a:pt x="0" y="0"/>
                  </a:moveTo>
                  <a:lnTo>
                    <a:pt x="1275317" y="0"/>
                  </a:lnTo>
                  <a:lnTo>
                    <a:pt x="1275317" y="1311219"/>
                  </a:lnTo>
                  <a:lnTo>
                    <a:pt x="0" y="1311219"/>
                  </a:lnTo>
                  <a:close/>
                </a:path>
              </a:pathLst>
            </a:custGeom>
            <a:solidFill>
              <a:srgbClr val="2ABCBD"/>
            </a:solidFill>
          </p:spPr>
          <p:txBody>
            <a:bodyPr/>
            <a:lstStyle/>
            <a:p>
              <a:endParaRPr lang="en-US"/>
            </a:p>
          </p:txBody>
        </p:sp>
        <p:sp>
          <p:nvSpPr>
            <p:cNvPr id="9" name="TextBox 9"/>
            <p:cNvSpPr txBox="1"/>
            <p:nvPr/>
          </p:nvSpPr>
          <p:spPr>
            <a:xfrm>
              <a:off x="0" y="-85725"/>
              <a:ext cx="1275317" cy="1396944"/>
            </a:xfrm>
            <a:prstGeom prst="rect">
              <a:avLst/>
            </a:prstGeom>
          </p:spPr>
          <p:txBody>
            <a:bodyPr lIns="50800" tIns="50800" rIns="50800" bIns="50800" rtlCol="0" anchor="ctr"/>
            <a:lstStyle/>
            <a:p>
              <a:pPr algn="ctr">
                <a:lnSpc>
                  <a:spcPts val="2904"/>
                </a:lnSpc>
              </a:pPr>
              <a:endParaRPr/>
            </a:p>
          </p:txBody>
        </p:sp>
      </p:grpSp>
      <p:grpSp>
        <p:nvGrpSpPr>
          <p:cNvPr id="10" name="Group 10"/>
          <p:cNvGrpSpPr/>
          <p:nvPr/>
        </p:nvGrpSpPr>
        <p:grpSpPr>
          <a:xfrm>
            <a:off x="8127367" y="4640679"/>
            <a:ext cx="2033266" cy="2033266"/>
            <a:chOff x="0" y="0"/>
            <a:chExt cx="812800" cy="812800"/>
          </a:xfrm>
        </p:grpSpPr>
        <p:sp>
          <p:nvSpPr>
            <p:cNvPr id="11" name="Freeform 11"/>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gradFill rotWithShape="1">
              <a:gsLst>
                <a:gs pos="0">
                  <a:srgbClr val="2ABCBD">
                    <a:alpha val="100000"/>
                  </a:srgbClr>
                </a:gs>
                <a:gs pos="100000">
                  <a:srgbClr val="0B2F63">
                    <a:alpha val="100000"/>
                  </a:srgbClr>
                </a:gs>
              </a:gsLst>
              <a:lin ang="0"/>
            </a:gradFill>
          </p:spPr>
          <p:txBody>
            <a:bodyPr/>
            <a:lstStyle/>
            <a:p>
              <a:endParaRPr lang="en-US"/>
            </a:p>
          </p:txBody>
        </p:sp>
        <p:sp>
          <p:nvSpPr>
            <p:cNvPr id="12" name="TextBox 12"/>
            <p:cNvSpPr txBox="1"/>
            <p:nvPr/>
          </p:nvSpPr>
          <p:spPr>
            <a:xfrm>
              <a:off x="0" y="117475"/>
              <a:ext cx="711200" cy="492125"/>
            </a:xfrm>
            <a:prstGeom prst="rect">
              <a:avLst/>
            </a:prstGeom>
          </p:spPr>
          <p:txBody>
            <a:bodyPr lIns="50800" tIns="50800" rIns="50800" bIns="50800" rtlCol="0" anchor="ctr"/>
            <a:lstStyle/>
            <a:p>
              <a:pPr algn="ctr">
                <a:lnSpc>
                  <a:spcPts val="2904"/>
                </a:lnSpc>
              </a:pPr>
              <a:endParaRPr/>
            </a:p>
          </p:txBody>
        </p:sp>
      </p:grpSp>
      <p:grpSp>
        <p:nvGrpSpPr>
          <p:cNvPr id="13" name="Group 13"/>
          <p:cNvGrpSpPr/>
          <p:nvPr/>
        </p:nvGrpSpPr>
        <p:grpSpPr>
          <a:xfrm>
            <a:off x="11970383" y="3276818"/>
            <a:ext cx="4885812" cy="4978537"/>
            <a:chOff x="0" y="0"/>
            <a:chExt cx="1286798" cy="1311219"/>
          </a:xfrm>
        </p:grpSpPr>
        <p:sp>
          <p:nvSpPr>
            <p:cNvPr id="14" name="Freeform 14"/>
            <p:cNvSpPr/>
            <p:nvPr/>
          </p:nvSpPr>
          <p:spPr>
            <a:xfrm>
              <a:off x="0" y="0"/>
              <a:ext cx="1286798" cy="1311219"/>
            </a:xfrm>
            <a:custGeom>
              <a:avLst/>
              <a:gdLst/>
              <a:ahLst/>
              <a:cxnLst/>
              <a:rect l="l" t="t" r="r" b="b"/>
              <a:pathLst>
                <a:path w="1286798" h="1311219">
                  <a:moveTo>
                    <a:pt x="0" y="0"/>
                  </a:moveTo>
                  <a:lnTo>
                    <a:pt x="1286798" y="0"/>
                  </a:lnTo>
                  <a:lnTo>
                    <a:pt x="1286798" y="1311219"/>
                  </a:lnTo>
                  <a:lnTo>
                    <a:pt x="0" y="1311219"/>
                  </a:lnTo>
                  <a:close/>
                </a:path>
              </a:pathLst>
            </a:custGeom>
            <a:solidFill>
              <a:srgbClr val="033F6E"/>
            </a:solidFill>
          </p:spPr>
          <p:txBody>
            <a:bodyPr/>
            <a:lstStyle/>
            <a:p>
              <a:endParaRPr lang="en-US"/>
            </a:p>
          </p:txBody>
        </p:sp>
        <p:sp>
          <p:nvSpPr>
            <p:cNvPr id="15" name="TextBox 15"/>
            <p:cNvSpPr txBox="1"/>
            <p:nvPr/>
          </p:nvSpPr>
          <p:spPr>
            <a:xfrm>
              <a:off x="0" y="-85725"/>
              <a:ext cx="1286798" cy="1396944"/>
            </a:xfrm>
            <a:prstGeom prst="rect">
              <a:avLst/>
            </a:prstGeom>
          </p:spPr>
          <p:txBody>
            <a:bodyPr lIns="50800" tIns="50800" rIns="50800" bIns="50800" rtlCol="0" anchor="ctr"/>
            <a:lstStyle/>
            <a:p>
              <a:pPr algn="ctr">
                <a:lnSpc>
                  <a:spcPts val="2904"/>
                </a:lnSpc>
              </a:pPr>
              <a:endParaRPr/>
            </a:p>
          </p:txBody>
        </p:sp>
      </p:grpSp>
      <p:sp>
        <p:nvSpPr>
          <p:cNvPr id="17" name="TextBox 17"/>
          <p:cNvSpPr txBox="1"/>
          <p:nvPr/>
        </p:nvSpPr>
        <p:spPr>
          <a:xfrm>
            <a:off x="2026988" y="270462"/>
            <a:ext cx="3457918" cy="1483098"/>
          </a:xfrm>
          <a:prstGeom prst="rect">
            <a:avLst/>
          </a:prstGeom>
        </p:spPr>
        <p:txBody>
          <a:bodyPr lIns="0" tIns="0" rIns="0" bIns="0" rtlCol="0" anchor="t">
            <a:spAutoFit/>
          </a:bodyPr>
          <a:lstStyle/>
          <a:p>
            <a:pPr algn="ctr">
              <a:lnSpc>
                <a:spcPts val="11996"/>
              </a:lnSpc>
            </a:pPr>
            <a:r>
              <a:rPr lang="en-US" sz="8550">
                <a:solidFill>
                  <a:srgbClr val="002060"/>
                </a:solidFill>
                <a:latin typeface="Fave"/>
                <a:ea typeface="Fave"/>
                <a:cs typeface="Fave"/>
                <a:sym typeface="Fave"/>
              </a:rPr>
              <a:t>Legislative</a:t>
            </a:r>
            <a:endParaRPr lang="en-US" sz="8550">
              <a:solidFill>
                <a:srgbClr val="002060"/>
              </a:solidFill>
              <a:latin typeface="Fave"/>
              <a:ea typeface="Fave"/>
              <a:cs typeface="Fave"/>
            </a:endParaRPr>
          </a:p>
        </p:txBody>
      </p:sp>
      <p:sp>
        <p:nvSpPr>
          <p:cNvPr id="18" name="TextBox 18"/>
          <p:cNvSpPr txBox="1"/>
          <p:nvPr/>
        </p:nvSpPr>
        <p:spPr>
          <a:xfrm>
            <a:off x="-190925" y="2206940"/>
            <a:ext cx="8167511" cy="1209945"/>
          </a:xfrm>
          <a:prstGeom prst="rect">
            <a:avLst/>
          </a:prstGeom>
        </p:spPr>
        <p:txBody>
          <a:bodyPr lIns="0" tIns="0" rIns="0" bIns="0" rtlCol="0" anchor="t">
            <a:spAutoFit/>
          </a:bodyPr>
          <a:lstStyle/>
          <a:p>
            <a:pPr algn="ctr">
              <a:lnSpc>
                <a:spcPts val="9960"/>
              </a:lnSpc>
            </a:pPr>
            <a:r>
              <a:rPr lang="en-US" sz="7100" b="1">
                <a:solidFill>
                  <a:srgbClr val="003462"/>
                </a:solidFill>
                <a:latin typeface="Source Sans Pro Heavy"/>
                <a:ea typeface="Source Sans Pro Heavy"/>
                <a:cs typeface="Source Sans Pro Heavy"/>
                <a:sym typeface="Source Sans Pro Heavy"/>
              </a:rPr>
              <a:t>IMPACT</a:t>
            </a:r>
            <a:endParaRPr lang="en-US" sz="7114" b="1">
              <a:solidFill>
                <a:srgbClr val="003462"/>
              </a:solidFill>
              <a:latin typeface="Source Sans Pro Heavy"/>
              <a:ea typeface="Source Sans Pro Heavy"/>
              <a:cs typeface="Source Sans Pro Heavy"/>
              <a:sym typeface="Source Sans Pro Heavy"/>
            </a:endParaRPr>
          </a:p>
        </p:txBody>
      </p:sp>
      <p:sp>
        <p:nvSpPr>
          <p:cNvPr id="19" name="TextBox 19"/>
          <p:cNvSpPr txBox="1"/>
          <p:nvPr/>
        </p:nvSpPr>
        <p:spPr>
          <a:xfrm>
            <a:off x="10329533" y="2206940"/>
            <a:ext cx="8167511" cy="1199111"/>
          </a:xfrm>
          <a:prstGeom prst="rect">
            <a:avLst/>
          </a:prstGeom>
        </p:spPr>
        <p:txBody>
          <a:bodyPr lIns="0" tIns="0" rIns="0" bIns="0" rtlCol="0" anchor="t">
            <a:spAutoFit/>
          </a:bodyPr>
          <a:lstStyle/>
          <a:p>
            <a:pPr algn="ctr">
              <a:lnSpc>
                <a:spcPts val="9960"/>
              </a:lnSpc>
            </a:pPr>
            <a:r>
              <a:rPr lang="en-US" sz="7100" b="1">
                <a:solidFill>
                  <a:srgbClr val="2ABCBD"/>
                </a:solidFill>
                <a:latin typeface="Source Sans Pro Heavy"/>
                <a:ea typeface="Source Sans Pro Heavy"/>
                <a:cs typeface="Source Sans Pro Heavy"/>
                <a:sym typeface="Source Sans Pro Heavy"/>
              </a:rPr>
              <a:t>RELIEF</a:t>
            </a:r>
            <a:endParaRPr lang="en-US" sz="7114" b="1">
              <a:solidFill>
                <a:srgbClr val="2ABCBD"/>
              </a:solidFill>
              <a:latin typeface="Source Sans Pro Heavy"/>
              <a:ea typeface="Source Sans Pro Heavy"/>
              <a:cs typeface="Source Sans Pro Heavy"/>
              <a:sym typeface="Source Sans Pro Heavy"/>
            </a:endParaRPr>
          </a:p>
        </p:txBody>
      </p:sp>
      <p:sp>
        <p:nvSpPr>
          <p:cNvPr id="20" name="TextBox 19">
            <a:extLst>
              <a:ext uri="{FF2B5EF4-FFF2-40B4-BE49-F238E27FC236}">
                <a16:creationId xmlns:a16="http://schemas.microsoft.com/office/drawing/2014/main" id="{05F40F70-CF18-EEC8-0048-163D28B8734B}"/>
              </a:ext>
            </a:extLst>
          </p:cNvPr>
          <p:cNvSpPr txBox="1"/>
          <p:nvPr/>
        </p:nvSpPr>
        <p:spPr>
          <a:xfrm>
            <a:off x="1500187" y="3421062"/>
            <a:ext cx="450850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b="1">
                <a:solidFill>
                  <a:srgbClr val="002060"/>
                </a:solidFill>
                <a:ea typeface="Calibri"/>
                <a:cs typeface="Calibri"/>
              </a:rPr>
              <a:t>Credit unions boost local economies, contribute to job creation and growth, keep access to financial services affordable, and empower consumers. </a:t>
            </a:r>
          </a:p>
          <a:p>
            <a:pPr marL="285750" indent="-285750">
              <a:buFont typeface="Arial"/>
              <a:buChar char="•"/>
            </a:pPr>
            <a:r>
              <a:rPr lang="en-US" sz="2200" b="1">
                <a:solidFill>
                  <a:srgbClr val="002060"/>
                </a:solidFill>
                <a:ea typeface="Calibri"/>
                <a:cs typeface="Calibri"/>
              </a:rPr>
              <a:t>Credit unions make significant contributions to state and federal tax revenue.</a:t>
            </a:r>
          </a:p>
          <a:p>
            <a:pPr marL="742950" lvl="1" indent="-285750">
              <a:buFont typeface="Courier New"/>
              <a:buChar char="o"/>
            </a:pPr>
            <a:r>
              <a:rPr lang="en-US" sz="2200" b="1">
                <a:solidFill>
                  <a:srgbClr val="002060"/>
                </a:solidFill>
                <a:ea typeface="Calibri"/>
                <a:cs typeface="Calibri"/>
              </a:rPr>
              <a:t>Alabama: $372.9M</a:t>
            </a:r>
          </a:p>
          <a:p>
            <a:pPr marL="742950" lvl="1" indent="-285750">
              <a:buFont typeface="Courier New"/>
              <a:buChar char="o"/>
            </a:pPr>
            <a:r>
              <a:rPr lang="en-US" sz="2200" b="1">
                <a:solidFill>
                  <a:srgbClr val="002060"/>
                </a:solidFill>
                <a:ea typeface="Calibri"/>
                <a:cs typeface="Calibri"/>
              </a:rPr>
              <a:t>Florida: $1.6B</a:t>
            </a:r>
          </a:p>
          <a:p>
            <a:pPr marL="742950" lvl="1" indent="-285750">
              <a:buFont typeface="Courier New"/>
              <a:buChar char="o"/>
            </a:pPr>
            <a:r>
              <a:rPr lang="en-US" sz="2200" b="1">
                <a:solidFill>
                  <a:srgbClr val="002060"/>
                </a:solidFill>
                <a:ea typeface="Calibri"/>
                <a:cs typeface="Calibri"/>
              </a:rPr>
              <a:t>Georgia: $387M</a:t>
            </a:r>
          </a:p>
          <a:p>
            <a:pPr marL="742950" lvl="1" indent="-285750">
              <a:buFont typeface="Courier New"/>
              <a:buChar char="o"/>
            </a:pPr>
            <a:r>
              <a:rPr lang="en-US" sz="2200" b="1">
                <a:solidFill>
                  <a:srgbClr val="002060"/>
                </a:solidFill>
                <a:ea typeface="Calibri"/>
                <a:cs typeface="Calibri"/>
              </a:rPr>
              <a:t>Virginia: $3.4B</a:t>
            </a:r>
          </a:p>
          <a:p>
            <a:pPr marL="285750" indent="-285750">
              <a:buFont typeface="Arial"/>
              <a:buChar char="•"/>
            </a:pPr>
            <a:r>
              <a:rPr lang="en-US" sz="2200" b="1">
                <a:solidFill>
                  <a:srgbClr val="002060"/>
                </a:solidFill>
                <a:ea typeface="Calibri"/>
                <a:cs typeface="Calibri"/>
              </a:rPr>
              <a:t>Preserve the unique structure of not-for-profit credit unions.</a:t>
            </a:r>
          </a:p>
        </p:txBody>
      </p:sp>
      <p:sp>
        <p:nvSpPr>
          <p:cNvPr id="21" name="TextBox 20">
            <a:extLst>
              <a:ext uri="{FF2B5EF4-FFF2-40B4-BE49-F238E27FC236}">
                <a16:creationId xmlns:a16="http://schemas.microsoft.com/office/drawing/2014/main" id="{45FFA825-5DC1-80FB-0D55-6434141E404F}"/>
              </a:ext>
            </a:extLst>
          </p:cNvPr>
          <p:cNvSpPr txBox="1"/>
          <p:nvPr/>
        </p:nvSpPr>
        <p:spPr>
          <a:xfrm>
            <a:off x="12374562" y="3563937"/>
            <a:ext cx="409575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a:solidFill>
                  <a:srgbClr val="4ABCBD"/>
                </a:solidFill>
                <a:ea typeface="Calibri"/>
                <a:cs typeface="Calibri"/>
              </a:rPr>
              <a:t>Right-size regulation and support relief measures:</a:t>
            </a:r>
            <a:endParaRPr lang="en-US" sz="2400" b="1">
              <a:ea typeface="Calibri"/>
              <a:cs typeface="Calibri"/>
            </a:endParaRPr>
          </a:p>
          <a:p>
            <a:pPr marL="742950" lvl="1" indent="-285750">
              <a:buFont typeface="Courier New"/>
              <a:buChar char="o"/>
            </a:pPr>
            <a:r>
              <a:rPr lang="en-US" sz="2400" b="1">
                <a:solidFill>
                  <a:srgbClr val="4ABCBD"/>
                </a:solidFill>
                <a:ea typeface="Calibri"/>
                <a:cs typeface="Calibri"/>
              </a:rPr>
              <a:t>Increase the reporting threshold for Currency Transaction Reports</a:t>
            </a:r>
          </a:p>
          <a:p>
            <a:pPr marL="742950" lvl="1" indent="-285750">
              <a:buFont typeface="Courier New"/>
              <a:buChar char="o"/>
            </a:pPr>
            <a:r>
              <a:rPr lang="en-US" sz="2400" b="1">
                <a:solidFill>
                  <a:srgbClr val="4ABCBD"/>
                </a:solidFill>
                <a:ea typeface="Calibri"/>
                <a:cs typeface="Calibri"/>
              </a:rPr>
              <a:t>Expand access to credit for small businesses</a:t>
            </a:r>
          </a:p>
          <a:p>
            <a:pPr marL="742950" lvl="1" indent="-285750">
              <a:buFont typeface="Courier New"/>
              <a:buChar char="o"/>
            </a:pPr>
            <a:r>
              <a:rPr lang="en-US" sz="2400" b="1">
                <a:solidFill>
                  <a:srgbClr val="4ABCBD"/>
                </a:solidFill>
                <a:ea typeface="Calibri"/>
                <a:cs typeface="Calibri"/>
              </a:rPr>
              <a:t>Modernize credit union meeting requirements </a:t>
            </a:r>
          </a:p>
          <a:p>
            <a:pPr marL="742950" lvl="1" indent="-285750">
              <a:buFont typeface="Courier New"/>
              <a:buChar char="o"/>
            </a:pPr>
            <a:r>
              <a:rPr lang="en-US" sz="2400" b="1">
                <a:solidFill>
                  <a:srgbClr val="4ABCBD"/>
                </a:solidFill>
                <a:ea typeface="Calibri"/>
                <a:cs typeface="Calibri"/>
              </a:rPr>
              <a:t>Reform the CFPB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478CA-B4D3-BA97-339A-8431B88399C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A2D807-5BDC-653E-238E-3B12EEA41A6E}"/>
              </a:ext>
            </a:extLst>
          </p:cNvPr>
          <p:cNvSpPr/>
          <p:nvPr/>
        </p:nvSpPr>
        <p:spPr>
          <a:xfrm>
            <a:off x="-586126" y="9055597"/>
            <a:ext cx="32575356" cy="1981443"/>
          </a:xfrm>
          <a:custGeom>
            <a:avLst/>
            <a:gdLst/>
            <a:ahLst/>
            <a:cxnLst/>
            <a:rect l="l" t="t" r="r" b="b"/>
            <a:pathLst>
              <a:path w="32575356" h="1981443">
                <a:moveTo>
                  <a:pt x="0" y="0"/>
                </a:moveTo>
                <a:lnTo>
                  <a:pt x="32575357" y="0"/>
                </a:lnTo>
                <a:lnTo>
                  <a:pt x="32575357" y="1981443"/>
                </a:lnTo>
                <a:lnTo>
                  <a:pt x="0" y="1981443"/>
                </a:lnTo>
                <a:lnTo>
                  <a:pt x="0" y="0"/>
                </a:lnTo>
                <a:close/>
              </a:path>
            </a:pathLst>
          </a:custGeom>
          <a:blipFill>
            <a:blip r:embed="rId2"/>
            <a:stretch>
              <a:fillRect l="-35" t="-660522" b="-164571"/>
            </a:stretch>
          </a:blipFill>
        </p:spPr>
        <p:txBody>
          <a:bodyPr/>
          <a:lstStyle/>
          <a:p>
            <a:endParaRPr lang="en-US"/>
          </a:p>
        </p:txBody>
      </p:sp>
      <p:sp>
        <p:nvSpPr>
          <p:cNvPr id="6" name="TextBox 6">
            <a:extLst>
              <a:ext uri="{FF2B5EF4-FFF2-40B4-BE49-F238E27FC236}">
                <a16:creationId xmlns:a16="http://schemas.microsoft.com/office/drawing/2014/main" id="{5E39551B-9694-0E00-BDF1-7126477EF1AA}"/>
              </a:ext>
            </a:extLst>
          </p:cNvPr>
          <p:cNvSpPr txBox="1"/>
          <p:nvPr/>
        </p:nvSpPr>
        <p:spPr>
          <a:xfrm>
            <a:off x="2206272" y="2733793"/>
            <a:ext cx="4493983" cy="4847978"/>
          </a:xfrm>
          <a:prstGeom prst="rect">
            <a:avLst/>
          </a:prstGeom>
        </p:spPr>
        <p:txBody>
          <a:bodyPr lIns="46130" tIns="46130" rIns="46130" bIns="46130" rtlCol="0" anchor="ctr"/>
          <a:lstStyle/>
          <a:p>
            <a:pPr algn="ctr">
              <a:lnSpc>
                <a:spcPts val="1800"/>
              </a:lnSpc>
            </a:pPr>
            <a:endParaRPr/>
          </a:p>
        </p:txBody>
      </p:sp>
      <p:sp>
        <p:nvSpPr>
          <p:cNvPr id="9" name="AutoShape 9">
            <a:extLst>
              <a:ext uri="{FF2B5EF4-FFF2-40B4-BE49-F238E27FC236}">
                <a16:creationId xmlns:a16="http://schemas.microsoft.com/office/drawing/2014/main" id="{BAF815C4-E747-DF65-7A1D-B1F5319EED2E}"/>
              </a:ext>
            </a:extLst>
          </p:cNvPr>
          <p:cNvSpPr/>
          <p:nvPr/>
        </p:nvSpPr>
        <p:spPr>
          <a:xfrm>
            <a:off x="0" y="9022260"/>
            <a:ext cx="18288000" cy="33338"/>
          </a:xfrm>
          <a:prstGeom prst="line">
            <a:avLst/>
          </a:prstGeom>
          <a:ln w="66675" cap="flat">
            <a:solidFill>
              <a:srgbClr val="0099D0"/>
            </a:solidFill>
            <a:prstDash val="solid"/>
            <a:headEnd type="none" w="sm" len="sm"/>
            <a:tailEnd type="none" w="sm" len="sm"/>
          </a:ln>
        </p:spPr>
        <p:txBody>
          <a:bodyPr/>
          <a:lstStyle/>
          <a:p>
            <a:endParaRPr lang="en-US"/>
          </a:p>
        </p:txBody>
      </p:sp>
      <p:sp>
        <p:nvSpPr>
          <p:cNvPr id="10" name="Freeform 10">
            <a:extLst>
              <a:ext uri="{FF2B5EF4-FFF2-40B4-BE49-F238E27FC236}">
                <a16:creationId xmlns:a16="http://schemas.microsoft.com/office/drawing/2014/main" id="{905A282D-2680-0853-161E-979503FB971F}"/>
              </a:ext>
            </a:extLst>
          </p:cNvPr>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3"/>
            <a:stretch>
              <a:fillRect/>
            </a:stretch>
          </a:blipFill>
        </p:spPr>
        <p:txBody>
          <a:bodyPr/>
          <a:lstStyle/>
          <a:p>
            <a:endParaRPr lang="en-US"/>
          </a:p>
        </p:txBody>
      </p:sp>
      <p:sp>
        <p:nvSpPr>
          <p:cNvPr id="15" name="TextBox 15">
            <a:extLst>
              <a:ext uri="{FF2B5EF4-FFF2-40B4-BE49-F238E27FC236}">
                <a16:creationId xmlns:a16="http://schemas.microsoft.com/office/drawing/2014/main" id="{459A3020-5A0B-11F1-9C94-F6EADE6CB26F}"/>
              </a:ext>
            </a:extLst>
          </p:cNvPr>
          <p:cNvSpPr txBox="1"/>
          <p:nvPr/>
        </p:nvSpPr>
        <p:spPr>
          <a:xfrm>
            <a:off x="1951537" y="1087777"/>
            <a:ext cx="10387521" cy="1264828"/>
          </a:xfrm>
          <a:prstGeom prst="rect">
            <a:avLst/>
          </a:prstGeom>
        </p:spPr>
        <p:txBody>
          <a:bodyPr lIns="0" tIns="0" rIns="0" bIns="0" rtlCol="0" anchor="t">
            <a:spAutoFit/>
          </a:bodyPr>
          <a:lstStyle/>
          <a:p>
            <a:pPr>
              <a:lnSpc>
                <a:spcPts val="10368"/>
              </a:lnSpc>
              <a:spcBef>
                <a:spcPct val="0"/>
              </a:spcBef>
            </a:pPr>
            <a:r>
              <a:rPr lang="en-US" sz="7400">
                <a:solidFill>
                  <a:srgbClr val="009899"/>
                </a:solidFill>
                <a:latin typeface="Source Sans Pro Heavy"/>
                <a:ea typeface="Source Sans Pro Heavy"/>
                <a:cs typeface="Source Sans Pro Heavy"/>
                <a:sym typeface="Source Sans Pro Heavy"/>
              </a:rPr>
              <a:t>Priorities</a:t>
            </a:r>
            <a:endParaRPr lang="en-US" sz="7405">
              <a:solidFill>
                <a:srgbClr val="009899"/>
              </a:solidFill>
              <a:latin typeface="Source Sans Pro Heavy"/>
              <a:ea typeface="Source Sans Pro Heavy"/>
              <a:cs typeface="Source Sans Pro Heavy"/>
              <a:sym typeface="Source Sans Pro Heavy"/>
            </a:endParaRPr>
          </a:p>
        </p:txBody>
      </p:sp>
      <p:sp>
        <p:nvSpPr>
          <p:cNvPr id="19" name="TextBox 6">
            <a:extLst>
              <a:ext uri="{FF2B5EF4-FFF2-40B4-BE49-F238E27FC236}">
                <a16:creationId xmlns:a16="http://schemas.microsoft.com/office/drawing/2014/main" id="{C588260A-980D-9D33-9C6F-A660851B8ED7}"/>
              </a:ext>
            </a:extLst>
          </p:cNvPr>
          <p:cNvSpPr txBox="1"/>
          <p:nvPr/>
        </p:nvSpPr>
        <p:spPr>
          <a:xfrm>
            <a:off x="2202847" y="345253"/>
            <a:ext cx="5753703" cy="1309974"/>
          </a:xfrm>
          <a:prstGeom prst="rect">
            <a:avLst/>
          </a:prstGeom>
        </p:spPr>
        <p:txBody>
          <a:bodyPr wrap="square" lIns="0" tIns="0" rIns="0" bIns="0" rtlCol="0" anchor="t">
            <a:spAutoFit/>
          </a:bodyPr>
          <a:lstStyle/>
          <a:p>
            <a:pPr>
              <a:lnSpc>
                <a:spcPts val="10615"/>
              </a:lnSpc>
            </a:pPr>
            <a:r>
              <a:rPr lang="en-US" sz="7550">
                <a:solidFill>
                  <a:srgbClr val="003462"/>
                </a:solidFill>
                <a:latin typeface="Fave"/>
                <a:ea typeface="Fave"/>
                <a:cs typeface="Fave"/>
              </a:rPr>
              <a:t>Legislative</a:t>
            </a:r>
            <a:endParaRPr lang="en-US" sz="7550">
              <a:solidFill>
                <a:srgbClr val="003462"/>
              </a:solidFill>
              <a:latin typeface="Fave"/>
              <a:ea typeface="Fave"/>
              <a:cs typeface="Fave"/>
              <a:sym typeface="Fave"/>
            </a:endParaRPr>
          </a:p>
        </p:txBody>
      </p:sp>
      <p:graphicFrame>
        <p:nvGraphicFramePr>
          <p:cNvPr id="3" name="Diagram 2">
            <a:extLst>
              <a:ext uri="{FF2B5EF4-FFF2-40B4-BE49-F238E27FC236}">
                <a16:creationId xmlns:a16="http://schemas.microsoft.com/office/drawing/2014/main" id="{22A664EE-84A7-5E93-261F-29A7247EF8AE}"/>
              </a:ext>
            </a:extLst>
          </p:cNvPr>
          <p:cNvGraphicFramePr/>
          <p:nvPr>
            <p:extLst>
              <p:ext uri="{D42A27DB-BD31-4B8C-83A1-F6EECF244321}">
                <p14:modId xmlns:p14="http://schemas.microsoft.com/office/powerpoint/2010/main" val="4109278626"/>
              </p:ext>
            </p:extLst>
          </p:nvPr>
        </p:nvGraphicFramePr>
        <p:xfrm>
          <a:off x="2209494" y="2357801"/>
          <a:ext cx="13843573" cy="64835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16432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697" y="2799064"/>
            <a:ext cx="787946" cy="8011001"/>
            <a:chOff x="0" y="0"/>
            <a:chExt cx="2201091" cy="2569910"/>
          </a:xfrm>
        </p:grpSpPr>
        <p:sp>
          <p:nvSpPr>
            <p:cNvPr id="3" name="Freeform 3"/>
            <p:cNvSpPr/>
            <p:nvPr/>
          </p:nvSpPr>
          <p:spPr>
            <a:xfrm>
              <a:off x="0" y="0"/>
              <a:ext cx="2201091" cy="2569910"/>
            </a:xfrm>
            <a:custGeom>
              <a:avLst/>
              <a:gdLst/>
              <a:ahLst/>
              <a:cxnLst/>
              <a:rect l="l" t="t" r="r" b="b"/>
              <a:pathLst>
                <a:path w="2201091" h="2569910">
                  <a:moveTo>
                    <a:pt x="203200" y="0"/>
                  </a:moveTo>
                  <a:lnTo>
                    <a:pt x="2201091" y="0"/>
                  </a:lnTo>
                  <a:lnTo>
                    <a:pt x="1997891" y="2569910"/>
                  </a:lnTo>
                  <a:lnTo>
                    <a:pt x="0" y="2569910"/>
                  </a:lnTo>
                  <a:lnTo>
                    <a:pt x="203200" y="0"/>
                  </a:lnTo>
                  <a:close/>
                </a:path>
              </a:pathLst>
            </a:custGeom>
            <a:solidFill>
              <a:srgbClr val="003462"/>
            </a:solidFill>
          </p:spPr>
          <p:txBody>
            <a:bodyPr/>
            <a:lstStyle/>
            <a:p>
              <a:endParaRPr lang="en-US"/>
            </a:p>
          </p:txBody>
        </p:sp>
        <p:sp>
          <p:nvSpPr>
            <p:cNvPr id="4" name="TextBox 4"/>
            <p:cNvSpPr txBox="1"/>
            <p:nvPr/>
          </p:nvSpPr>
          <p:spPr>
            <a:xfrm>
              <a:off x="101600" y="-47625"/>
              <a:ext cx="1997891" cy="2617535"/>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Grp="1" noUngrp="1" noRot="1" noMove="1" noResize="1"/>
          </p:cNvGrpSpPr>
          <p:nvPr/>
        </p:nvGrpSpPr>
        <p:grpSpPr>
          <a:xfrm>
            <a:off x="-429129" y="2799064"/>
            <a:ext cx="6788918" cy="8011001"/>
            <a:chOff x="0" y="0"/>
            <a:chExt cx="2177869" cy="2569910"/>
          </a:xfrm>
        </p:grpSpPr>
        <p:sp>
          <p:nvSpPr>
            <p:cNvPr id="6" name="Freeform 6"/>
            <p:cNvSpPr>
              <a:spLocks noGrp="1" noRot="1" noMove="1" noResize="1" noEditPoints="1" noAdjustHandles="1" noChangeArrowheads="1" noChangeShapeType="1"/>
            </p:cNvSpPr>
            <p:nvPr/>
          </p:nvSpPr>
          <p:spPr>
            <a:xfrm>
              <a:off x="0" y="0"/>
              <a:ext cx="2177869" cy="2569910"/>
            </a:xfrm>
            <a:custGeom>
              <a:avLst/>
              <a:gdLst/>
              <a:ahLst/>
              <a:cxnLst/>
              <a:rect l="l" t="t" r="r" b="b"/>
              <a:pathLst>
                <a:path w="2177869" h="2569910">
                  <a:moveTo>
                    <a:pt x="203200" y="0"/>
                  </a:moveTo>
                  <a:lnTo>
                    <a:pt x="2177869" y="0"/>
                  </a:lnTo>
                  <a:lnTo>
                    <a:pt x="1974669" y="2569910"/>
                  </a:lnTo>
                  <a:lnTo>
                    <a:pt x="0" y="2569910"/>
                  </a:lnTo>
                  <a:lnTo>
                    <a:pt x="203200" y="0"/>
                  </a:lnTo>
                  <a:close/>
                </a:path>
              </a:pathLst>
            </a:custGeom>
            <a:solidFill>
              <a:srgbClr val="003462"/>
            </a:solidFill>
          </p:spPr>
          <p:txBody>
            <a:bodyPr/>
            <a:lstStyle/>
            <a:p>
              <a:endParaRPr lang="en-US"/>
            </a:p>
          </p:txBody>
        </p:sp>
        <p:sp>
          <p:nvSpPr>
            <p:cNvPr id="7" name="TextBox 7"/>
            <p:cNvSpPr txBox="1">
              <a:spLocks noGrp="1" noRot="1" noMove="1" noResize="1" noEditPoints="1" noAdjustHandles="1" noChangeArrowheads="1" noChangeShapeType="1"/>
            </p:cNvSpPr>
            <p:nvPr/>
          </p:nvSpPr>
          <p:spPr>
            <a:xfrm>
              <a:off x="101600" y="-47625"/>
              <a:ext cx="1974669" cy="2617535"/>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Grp="1" noUngrp="1" noRot="1" noMove="1" noResize="1"/>
          </p:cNvGrpSpPr>
          <p:nvPr/>
        </p:nvGrpSpPr>
        <p:grpSpPr>
          <a:xfrm>
            <a:off x="5836184" y="2799064"/>
            <a:ext cx="6762196" cy="8011001"/>
            <a:chOff x="0" y="0"/>
            <a:chExt cx="2169296" cy="2569910"/>
          </a:xfrm>
        </p:grpSpPr>
        <p:sp>
          <p:nvSpPr>
            <p:cNvPr id="9" name="Freeform 9"/>
            <p:cNvSpPr>
              <a:spLocks noGrp="1" noRot="1" noMove="1" noResize="1" noEditPoints="1" noAdjustHandles="1" noChangeArrowheads="1" noChangeShapeType="1"/>
            </p:cNvSpPr>
            <p:nvPr/>
          </p:nvSpPr>
          <p:spPr>
            <a:xfrm>
              <a:off x="0" y="0"/>
              <a:ext cx="2169296" cy="2569910"/>
            </a:xfrm>
            <a:custGeom>
              <a:avLst/>
              <a:gdLst/>
              <a:ahLst/>
              <a:cxnLst/>
              <a:rect l="l" t="t" r="r" b="b"/>
              <a:pathLst>
                <a:path w="2169296" h="2569910">
                  <a:moveTo>
                    <a:pt x="203200" y="0"/>
                  </a:moveTo>
                  <a:lnTo>
                    <a:pt x="2169296" y="0"/>
                  </a:lnTo>
                  <a:lnTo>
                    <a:pt x="1966096" y="2569910"/>
                  </a:lnTo>
                  <a:lnTo>
                    <a:pt x="0" y="2569910"/>
                  </a:lnTo>
                  <a:lnTo>
                    <a:pt x="203200" y="0"/>
                  </a:lnTo>
                  <a:close/>
                </a:path>
              </a:pathLst>
            </a:custGeom>
            <a:solidFill>
              <a:srgbClr val="009899"/>
            </a:solidFill>
          </p:spPr>
          <p:txBody>
            <a:bodyPr/>
            <a:lstStyle/>
            <a:p>
              <a:endParaRPr lang="en-US"/>
            </a:p>
          </p:txBody>
        </p:sp>
        <p:sp>
          <p:nvSpPr>
            <p:cNvPr id="10" name="TextBox 10"/>
            <p:cNvSpPr txBox="1">
              <a:spLocks noGrp="1" noRot="1" noMove="1" noResize="1" noEditPoints="1" noAdjustHandles="1" noChangeArrowheads="1" noChangeShapeType="1"/>
            </p:cNvSpPr>
            <p:nvPr/>
          </p:nvSpPr>
          <p:spPr>
            <a:xfrm>
              <a:off x="101600" y="-47625"/>
              <a:ext cx="1966096" cy="261753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9469" y="3250668"/>
            <a:ext cx="5214165" cy="1432443"/>
          </a:xfrm>
          <a:prstGeom prst="rect">
            <a:avLst/>
          </a:prstGeom>
        </p:spPr>
        <p:txBody>
          <a:bodyPr wrap="square" lIns="0" tIns="0" rIns="0" bIns="0" rtlCol="0" anchor="t">
            <a:spAutoFit/>
          </a:bodyPr>
          <a:lstStyle/>
          <a:p>
            <a:pPr algn="ctr">
              <a:lnSpc>
                <a:spcPts val="5833"/>
              </a:lnSpc>
              <a:spcBef>
                <a:spcPct val="0"/>
              </a:spcBef>
            </a:pPr>
            <a:r>
              <a:rPr lang="en-US" sz="4150" b="1" spc="414">
                <a:solidFill>
                  <a:srgbClr val="FFFFFF"/>
                </a:solidFill>
                <a:latin typeface="Futura Ultra-Bold"/>
                <a:ea typeface="Futura Ultra-Bold"/>
                <a:cs typeface="Futura Ultra-Bold"/>
                <a:sym typeface="Futura Ultra-Bold"/>
              </a:rPr>
              <a:t>Independent Regulator</a:t>
            </a:r>
            <a:endParaRPr lang="en-US"/>
          </a:p>
        </p:txBody>
      </p:sp>
      <p:grpSp>
        <p:nvGrpSpPr>
          <p:cNvPr id="12" name="Group 12"/>
          <p:cNvGrpSpPr/>
          <p:nvPr/>
        </p:nvGrpSpPr>
        <p:grpSpPr>
          <a:xfrm>
            <a:off x="12118644" y="2770372"/>
            <a:ext cx="6861306" cy="8011001"/>
            <a:chOff x="0" y="0"/>
            <a:chExt cx="2201091" cy="2569910"/>
          </a:xfrm>
        </p:grpSpPr>
        <p:sp>
          <p:nvSpPr>
            <p:cNvPr id="13" name="Freeform 13"/>
            <p:cNvSpPr>
              <a:spLocks noGrp="1" noRot="1" noMove="1" noResize="1" noEditPoints="1" noAdjustHandles="1" noChangeArrowheads="1" noChangeShapeType="1"/>
            </p:cNvSpPr>
            <p:nvPr/>
          </p:nvSpPr>
          <p:spPr>
            <a:xfrm>
              <a:off x="0" y="0"/>
              <a:ext cx="2201091" cy="2569910"/>
            </a:xfrm>
            <a:custGeom>
              <a:avLst/>
              <a:gdLst/>
              <a:ahLst/>
              <a:cxnLst/>
              <a:rect l="l" t="t" r="r" b="b"/>
              <a:pathLst>
                <a:path w="2201091" h="2569910">
                  <a:moveTo>
                    <a:pt x="203200" y="0"/>
                  </a:moveTo>
                  <a:lnTo>
                    <a:pt x="2201091" y="0"/>
                  </a:lnTo>
                  <a:lnTo>
                    <a:pt x="1997891" y="2569910"/>
                  </a:lnTo>
                  <a:lnTo>
                    <a:pt x="0" y="2569910"/>
                  </a:lnTo>
                  <a:lnTo>
                    <a:pt x="203200" y="0"/>
                  </a:lnTo>
                  <a:close/>
                </a:path>
              </a:pathLst>
            </a:custGeom>
            <a:solidFill>
              <a:srgbClr val="0099D0"/>
            </a:solidFill>
          </p:spPr>
          <p:txBody>
            <a:bodyPr/>
            <a:lstStyle/>
            <a:p>
              <a:endParaRPr lang="en-US"/>
            </a:p>
          </p:txBody>
        </p:sp>
        <p:sp>
          <p:nvSpPr>
            <p:cNvPr id="14" name="TextBox 14"/>
            <p:cNvSpPr txBox="1"/>
            <p:nvPr/>
          </p:nvSpPr>
          <p:spPr>
            <a:xfrm>
              <a:off x="101600" y="-47625"/>
              <a:ext cx="1997891" cy="261753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6864614" y="3258338"/>
            <a:ext cx="4747487" cy="1394805"/>
          </a:xfrm>
          <a:prstGeom prst="rect">
            <a:avLst/>
          </a:prstGeom>
        </p:spPr>
        <p:txBody>
          <a:bodyPr lIns="0" tIns="0" rIns="0" bIns="0" rtlCol="0" anchor="t">
            <a:spAutoFit/>
          </a:bodyPr>
          <a:lstStyle/>
          <a:p>
            <a:pPr algn="ctr">
              <a:lnSpc>
                <a:spcPts val="5752"/>
              </a:lnSpc>
              <a:spcBef>
                <a:spcPct val="0"/>
              </a:spcBef>
            </a:pPr>
            <a:r>
              <a:rPr lang="en-US" sz="4150" b="1" spc="408">
                <a:solidFill>
                  <a:srgbClr val="FFFFFF"/>
                </a:solidFill>
                <a:latin typeface="Futura Bold"/>
                <a:ea typeface="Futura Bold"/>
                <a:cs typeface="Futura Bold"/>
                <a:sym typeface="Futura Bold"/>
              </a:rPr>
              <a:t>Banks Selling to Credit Unions</a:t>
            </a:r>
            <a:endParaRPr lang="en-US" sz="4168" b="1" spc="408">
              <a:solidFill>
                <a:srgbClr val="FFFFFF"/>
              </a:solidFill>
              <a:latin typeface="Futura Bold"/>
              <a:ea typeface="Futura Bold"/>
              <a:cs typeface="Futura Bold"/>
            </a:endParaRPr>
          </a:p>
        </p:txBody>
      </p:sp>
      <p:sp>
        <p:nvSpPr>
          <p:cNvPr id="16" name="TextBox 16"/>
          <p:cNvSpPr txBox="1"/>
          <p:nvPr/>
        </p:nvSpPr>
        <p:spPr>
          <a:xfrm>
            <a:off x="2051404" y="713831"/>
            <a:ext cx="13409320" cy="1716232"/>
          </a:xfrm>
          <a:prstGeom prst="rect">
            <a:avLst/>
          </a:prstGeom>
        </p:spPr>
        <p:txBody>
          <a:bodyPr lIns="0" tIns="0" rIns="0" bIns="0" rtlCol="0" anchor="t">
            <a:spAutoFit/>
          </a:bodyPr>
          <a:lstStyle/>
          <a:p>
            <a:pPr algn="l">
              <a:lnSpc>
                <a:spcPts val="14106"/>
              </a:lnSpc>
            </a:pPr>
            <a:r>
              <a:rPr lang="en-US" sz="10050" b="1">
                <a:solidFill>
                  <a:srgbClr val="309899"/>
                </a:solidFill>
                <a:latin typeface="Source Sans Pro Heavy"/>
                <a:ea typeface="Source Sans Pro Heavy"/>
                <a:cs typeface="Source Sans Pro Heavy"/>
                <a:sym typeface="Source Sans Pro Heavy"/>
              </a:rPr>
              <a:t>Issues</a:t>
            </a:r>
            <a:endParaRPr lang="en-US" sz="10075" b="1">
              <a:solidFill>
                <a:srgbClr val="309899"/>
              </a:solidFill>
              <a:latin typeface="Source Sans Pro Heavy"/>
              <a:ea typeface="Source Sans Pro Heavy"/>
              <a:cs typeface="Source Sans Pro Heavy"/>
              <a:sym typeface="Source Sans Pro Heavy"/>
            </a:endParaRPr>
          </a:p>
        </p:txBody>
      </p:sp>
      <p:sp>
        <p:nvSpPr>
          <p:cNvPr id="17" name="TextBox 17"/>
          <p:cNvSpPr txBox="1"/>
          <p:nvPr/>
        </p:nvSpPr>
        <p:spPr>
          <a:xfrm>
            <a:off x="2293722" y="738207"/>
            <a:ext cx="7489379" cy="663643"/>
          </a:xfrm>
          <a:prstGeom prst="rect">
            <a:avLst/>
          </a:prstGeom>
        </p:spPr>
        <p:txBody>
          <a:bodyPr lIns="0" tIns="0" rIns="0" bIns="0" rtlCol="0" anchor="t">
            <a:spAutoFit/>
          </a:bodyPr>
          <a:lstStyle/>
          <a:p>
            <a:pPr algn="l">
              <a:lnSpc>
                <a:spcPts val="3852"/>
              </a:lnSpc>
            </a:pPr>
            <a:r>
              <a:rPr lang="en-US" sz="7500">
                <a:solidFill>
                  <a:srgbClr val="002060"/>
                </a:solidFill>
                <a:latin typeface="Fave"/>
                <a:ea typeface="Futura"/>
                <a:cs typeface="Futura"/>
                <a:sym typeface="Futura"/>
              </a:rPr>
              <a:t>Additional</a:t>
            </a:r>
          </a:p>
        </p:txBody>
      </p:sp>
      <p:sp>
        <p:nvSpPr>
          <p:cNvPr id="18" name="TextBox 18"/>
          <p:cNvSpPr txBox="1"/>
          <p:nvPr/>
        </p:nvSpPr>
        <p:spPr>
          <a:xfrm>
            <a:off x="6362094" y="4608236"/>
            <a:ext cx="5951049" cy="6240811"/>
          </a:xfrm>
          <a:prstGeom prst="rect">
            <a:avLst/>
          </a:prstGeom>
        </p:spPr>
        <p:txBody>
          <a:bodyPr wrap="square" lIns="0" tIns="0" rIns="0" bIns="0" rtlCol="0" anchor="t">
            <a:spAutoFit/>
          </a:bodyPr>
          <a:lstStyle/>
          <a:p>
            <a:pPr marL="457200" indent="-457200">
              <a:lnSpc>
                <a:spcPts val="4060"/>
              </a:lnSpc>
              <a:spcBef>
                <a:spcPct val="0"/>
              </a:spcBef>
              <a:buFont typeface="Arial"/>
              <a:buChar char="•"/>
            </a:pPr>
            <a:r>
              <a:rPr lang="en-US" sz="2800">
                <a:solidFill>
                  <a:srgbClr val="FFFFFF"/>
                </a:solidFill>
                <a:latin typeface="Futura"/>
                <a:ea typeface="Futura"/>
                <a:cs typeface="Futura"/>
              </a:rPr>
              <a:t>Credit unions consistently look for ways to reach unbanked, underserved, and rural communities often left behind or overlooked by big banks. </a:t>
            </a:r>
            <a:endParaRPr lang="en-US"/>
          </a:p>
          <a:p>
            <a:pPr marL="457200" indent="-457200">
              <a:lnSpc>
                <a:spcPts val="4060"/>
              </a:lnSpc>
              <a:spcBef>
                <a:spcPct val="0"/>
              </a:spcBef>
              <a:buFont typeface="Arial"/>
              <a:buChar char="•"/>
            </a:pPr>
            <a:r>
              <a:rPr lang="en-US" sz="2800">
                <a:solidFill>
                  <a:srgbClr val="FFFFFF"/>
                </a:solidFill>
                <a:latin typeface="Futura"/>
                <a:ea typeface="Futura"/>
                <a:cs typeface="Futura"/>
              </a:rPr>
              <a:t>Even as some community banks choose to sell to credit unions (which is usually the best decision for the community), our market share has not grown in over two decades, with banks controlling more than 90% of deposits.</a:t>
            </a:r>
          </a:p>
        </p:txBody>
      </p:sp>
      <p:sp>
        <p:nvSpPr>
          <p:cNvPr id="19" name="TextBox 19"/>
          <p:cNvSpPr txBox="1"/>
          <p:nvPr/>
        </p:nvSpPr>
        <p:spPr>
          <a:xfrm>
            <a:off x="35604" y="4947158"/>
            <a:ext cx="5587657" cy="6281528"/>
          </a:xfrm>
          <a:prstGeom prst="rect">
            <a:avLst/>
          </a:prstGeom>
        </p:spPr>
        <p:txBody>
          <a:bodyPr wrap="square" lIns="0" tIns="0" rIns="0" bIns="0" rtlCol="0" anchor="t">
            <a:spAutoFit/>
          </a:bodyPr>
          <a:lstStyle/>
          <a:p>
            <a:pPr marL="457200" indent="-457200">
              <a:lnSpc>
                <a:spcPts val="4060"/>
              </a:lnSpc>
              <a:spcBef>
                <a:spcPct val="0"/>
              </a:spcBef>
              <a:buFont typeface="Arial"/>
              <a:buChar char="•"/>
            </a:pPr>
            <a:r>
              <a:rPr lang="en-US" sz="2900">
                <a:solidFill>
                  <a:srgbClr val="FFFFFF"/>
                </a:solidFill>
                <a:latin typeface="Futura"/>
                <a:ea typeface="Futura"/>
                <a:cs typeface="Futura"/>
              </a:rPr>
              <a:t>Credit unions, as not-for-profit financial cooperatives, need an independent regulator like the NCUA to ensure regulation supports our unique structure and mission.</a:t>
            </a:r>
            <a:endParaRPr lang="en-US"/>
          </a:p>
          <a:p>
            <a:pPr marL="457200" indent="-457200">
              <a:lnSpc>
                <a:spcPts val="4060"/>
              </a:lnSpc>
              <a:spcBef>
                <a:spcPct val="0"/>
              </a:spcBef>
              <a:buFont typeface="Arial"/>
              <a:buChar char="•"/>
            </a:pPr>
            <a:r>
              <a:rPr lang="en-US" sz="2900">
                <a:solidFill>
                  <a:srgbClr val="FFFFFF"/>
                </a:solidFill>
                <a:latin typeface="Futura"/>
                <a:ea typeface="Futura"/>
                <a:cs typeface="Futura"/>
              </a:rPr>
              <a:t>We support right-sizing regulation and oppose unjustified oversight by outside agencies that do not understand our structure.</a:t>
            </a:r>
          </a:p>
          <a:p>
            <a:pPr algn="ctr">
              <a:lnSpc>
                <a:spcPts val="4480"/>
              </a:lnSpc>
              <a:spcBef>
                <a:spcPct val="0"/>
              </a:spcBef>
            </a:pPr>
            <a:endParaRPr lang="en-US" sz="2900">
              <a:solidFill>
                <a:srgbClr val="FFFFFF"/>
              </a:solidFill>
              <a:latin typeface="Futura"/>
              <a:ea typeface="Futura"/>
              <a:cs typeface="Futura"/>
            </a:endParaRPr>
          </a:p>
        </p:txBody>
      </p:sp>
      <p:sp>
        <p:nvSpPr>
          <p:cNvPr id="20" name="TextBox 20"/>
          <p:cNvSpPr txBox="1"/>
          <p:nvPr/>
        </p:nvSpPr>
        <p:spPr>
          <a:xfrm>
            <a:off x="13778573" y="3367222"/>
            <a:ext cx="3914839" cy="640240"/>
          </a:xfrm>
          <a:prstGeom prst="rect">
            <a:avLst/>
          </a:prstGeom>
        </p:spPr>
        <p:txBody>
          <a:bodyPr lIns="0" tIns="0" rIns="0" bIns="0" rtlCol="0" anchor="t">
            <a:spAutoFit/>
          </a:bodyPr>
          <a:lstStyle/>
          <a:p>
            <a:pPr marL="0" lvl="0" indent="0" algn="ctr">
              <a:lnSpc>
                <a:spcPts val="5709"/>
              </a:lnSpc>
              <a:spcBef>
                <a:spcPct val="0"/>
              </a:spcBef>
            </a:pPr>
            <a:r>
              <a:rPr lang="en-US" sz="4150" b="1" spc="405">
                <a:solidFill>
                  <a:srgbClr val="FFFFFF"/>
                </a:solidFill>
                <a:latin typeface="Futura Bold"/>
                <a:ea typeface="Futura Bold"/>
                <a:cs typeface="Futura Bold"/>
              </a:rPr>
              <a:t>Debanking</a:t>
            </a:r>
          </a:p>
        </p:txBody>
      </p:sp>
      <p:sp>
        <p:nvSpPr>
          <p:cNvPr id="21" name="TextBox 21"/>
          <p:cNvSpPr txBox="1"/>
          <p:nvPr/>
        </p:nvSpPr>
        <p:spPr>
          <a:xfrm>
            <a:off x="12644302" y="4534598"/>
            <a:ext cx="5647906" cy="6243056"/>
          </a:xfrm>
          <a:prstGeom prst="rect">
            <a:avLst/>
          </a:prstGeom>
        </p:spPr>
        <p:txBody>
          <a:bodyPr wrap="square" lIns="0" tIns="0" rIns="0" bIns="0" rtlCol="0" anchor="t">
            <a:spAutoFit/>
          </a:bodyPr>
          <a:lstStyle/>
          <a:p>
            <a:pPr marL="457200" indent="-457200">
              <a:lnSpc>
                <a:spcPts val="4060"/>
              </a:lnSpc>
              <a:spcBef>
                <a:spcPct val="0"/>
              </a:spcBef>
              <a:buFont typeface="Arial"/>
              <a:buChar char="•"/>
            </a:pPr>
            <a:r>
              <a:rPr lang="en-US" sz="2900" dirty="0">
                <a:solidFill>
                  <a:srgbClr val="FFFFFF"/>
                </a:solidFill>
                <a:latin typeface="Futura"/>
                <a:ea typeface="Futura"/>
                <a:cs typeface="Futura"/>
              </a:rPr>
              <a:t>There is concern that consumer bank accounts are getting closed (or denied account opening) over personal opinions on social issues.</a:t>
            </a:r>
          </a:p>
          <a:p>
            <a:pPr marL="457200" indent="-457200">
              <a:lnSpc>
                <a:spcPts val="4060"/>
              </a:lnSpc>
              <a:spcBef>
                <a:spcPct val="0"/>
              </a:spcBef>
              <a:buFont typeface="Arial"/>
              <a:buChar char="•"/>
            </a:pPr>
            <a:r>
              <a:rPr lang="en-US" sz="2900" dirty="0">
                <a:solidFill>
                  <a:srgbClr val="FFFFFF"/>
                </a:solidFill>
                <a:latin typeface="Futura"/>
                <a:ea typeface="Futura"/>
                <a:cs typeface="Futura"/>
              </a:rPr>
              <a:t>Credit unions make risk-based decisions.</a:t>
            </a:r>
          </a:p>
          <a:p>
            <a:pPr marL="457200" indent="-457200">
              <a:lnSpc>
                <a:spcPts val="4060"/>
              </a:lnSpc>
              <a:spcBef>
                <a:spcPct val="0"/>
              </a:spcBef>
              <a:buFont typeface="Arial"/>
              <a:buChar char="•"/>
            </a:pPr>
            <a:r>
              <a:rPr lang="en-US" sz="2900" dirty="0">
                <a:solidFill>
                  <a:srgbClr val="FFFFFF"/>
                </a:solidFill>
                <a:latin typeface="Futura"/>
                <a:ea typeface="Futura"/>
                <a:cs typeface="Futura"/>
              </a:rPr>
              <a:t>As big banks leave rural communities, credit unions, who are not the problem, are working to keep access local and affordable.</a:t>
            </a:r>
          </a:p>
        </p:txBody>
      </p:sp>
      <p:sp>
        <p:nvSpPr>
          <p:cNvPr id="23" name="Freeform 10" descr="A blue and black logo&#10;&#10;AI-generated content may be incorrect.">
            <a:extLst>
              <a:ext uri="{FF2B5EF4-FFF2-40B4-BE49-F238E27FC236}">
                <a16:creationId xmlns:a16="http://schemas.microsoft.com/office/drawing/2014/main" id="{EAE026C7-6CDC-CBAE-A8A2-E3CF51CBE5E3}"/>
              </a:ext>
            </a:extLst>
          </p:cNvPr>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6BD90-37F7-4917-DCF8-1451DBA43E8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6F1FA27-5132-0430-DA8E-23BD5201267E}"/>
              </a:ext>
            </a:extLst>
          </p:cNvPr>
          <p:cNvSpPr/>
          <p:nvPr/>
        </p:nvSpPr>
        <p:spPr>
          <a:xfrm>
            <a:off x="-586126" y="9055597"/>
            <a:ext cx="32575356" cy="1981443"/>
          </a:xfrm>
          <a:custGeom>
            <a:avLst/>
            <a:gdLst/>
            <a:ahLst/>
            <a:cxnLst/>
            <a:rect l="l" t="t" r="r" b="b"/>
            <a:pathLst>
              <a:path w="32575356" h="1981443">
                <a:moveTo>
                  <a:pt x="0" y="0"/>
                </a:moveTo>
                <a:lnTo>
                  <a:pt x="32575357" y="0"/>
                </a:lnTo>
                <a:lnTo>
                  <a:pt x="32575357" y="1981443"/>
                </a:lnTo>
                <a:lnTo>
                  <a:pt x="0" y="1981443"/>
                </a:lnTo>
                <a:lnTo>
                  <a:pt x="0" y="0"/>
                </a:lnTo>
                <a:close/>
              </a:path>
            </a:pathLst>
          </a:custGeom>
          <a:blipFill>
            <a:blip r:embed="rId2"/>
            <a:stretch>
              <a:fillRect l="-35" t="-660522" b="-164571"/>
            </a:stretch>
          </a:blipFill>
        </p:spPr>
        <p:txBody>
          <a:bodyPr/>
          <a:lstStyle/>
          <a:p>
            <a:endParaRPr lang="en-US"/>
          </a:p>
        </p:txBody>
      </p:sp>
      <p:sp>
        <p:nvSpPr>
          <p:cNvPr id="6" name="TextBox 6">
            <a:extLst>
              <a:ext uri="{FF2B5EF4-FFF2-40B4-BE49-F238E27FC236}">
                <a16:creationId xmlns:a16="http://schemas.microsoft.com/office/drawing/2014/main" id="{3B313F80-B0B7-1FEA-5BAC-215D74BA7564}"/>
              </a:ext>
            </a:extLst>
          </p:cNvPr>
          <p:cNvSpPr txBox="1"/>
          <p:nvPr/>
        </p:nvSpPr>
        <p:spPr>
          <a:xfrm>
            <a:off x="2206272" y="2733793"/>
            <a:ext cx="4493983" cy="4847978"/>
          </a:xfrm>
          <a:prstGeom prst="rect">
            <a:avLst/>
          </a:prstGeom>
        </p:spPr>
        <p:txBody>
          <a:bodyPr lIns="46130" tIns="46130" rIns="46130" bIns="46130" rtlCol="0" anchor="ctr"/>
          <a:lstStyle/>
          <a:p>
            <a:pPr algn="ctr">
              <a:lnSpc>
                <a:spcPts val="1800"/>
              </a:lnSpc>
            </a:pPr>
            <a:endParaRPr/>
          </a:p>
        </p:txBody>
      </p:sp>
      <p:sp>
        <p:nvSpPr>
          <p:cNvPr id="9" name="AutoShape 9">
            <a:extLst>
              <a:ext uri="{FF2B5EF4-FFF2-40B4-BE49-F238E27FC236}">
                <a16:creationId xmlns:a16="http://schemas.microsoft.com/office/drawing/2014/main" id="{021B9CC8-D967-DBB0-8F6F-FF5E60225EB9}"/>
              </a:ext>
            </a:extLst>
          </p:cNvPr>
          <p:cNvSpPr/>
          <p:nvPr/>
        </p:nvSpPr>
        <p:spPr>
          <a:xfrm>
            <a:off x="0" y="9022260"/>
            <a:ext cx="18288000" cy="33338"/>
          </a:xfrm>
          <a:prstGeom prst="line">
            <a:avLst/>
          </a:prstGeom>
          <a:ln w="66675" cap="flat">
            <a:solidFill>
              <a:srgbClr val="0099D0"/>
            </a:solidFill>
            <a:prstDash val="solid"/>
            <a:headEnd type="none" w="sm" len="sm"/>
            <a:tailEnd type="none" w="sm" len="sm"/>
          </a:ln>
        </p:spPr>
        <p:txBody>
          <a:bodyPr/>
          <a:lstStyle/>
          <a:p>
            <a:endParaRPr lang="en-US"/>
          </a:p>
        </p:txBody>
      </p:sp>
      <p:sp>
        <p:nvSpPr>
          <p:cNvPr id="10" name="Freeform 10">
            <a:extLst>
              <a:ext uri="{FF2B5EF4-FFF2-40B4-BE49-F238E27FC236}">
                <a16:creationId xmlns:a16="http://schemas.microsoft.com/office/drawing/2014/main" id="{AE9AB165-F6BF-2A0F-383F-7FE6C8EC9BFE}"/>
              </a:ext>
            </a:extLst>
          </p:cNvPr>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3"/>
            <a:stretch>
              <a:fillRect/>
            </a:stretch>
          </a:blipFill>
        </p:spPr>
        <p:txBody>
          <a:bodyPr/>
          <a:lstStyle/>
          <a:p>
            <a:endParaRPr lang="en-US"/>
          </a:p>
        </p:txBody>
      </p:sp>
      <p:sp>
        <p:nvSpPr>
          <p:cNvPr id="15" name="TextBox 15">
            <a:extLst>
              <a:ext uri="{FF2B5EF4-FFF2-40B4-BE49-F238E27FC236}">
                <a16:creationId xmlns:a16="http://schemas.microsoft.com/office/drawing/2014/main" id="{1967D655-E77E-D24D-21FC-2E1895AB6392}"/>
              </a:ext>
            </a:extLst>
          </p:cNvPr>
          <p:cNvSpPr txBox="1"/>
          <p:nvPr/>
        </p:nvSpPr>
        <p:spPr>
          <a:xfrm>
            <a:off x="1951537" y="1087777"/>
            <a:ext cx="10387521" cy="1264828"/>
          </a:xfrm>
          <a:prstGeom prst="rect">
            <a:avLst/>
          </a:prstGeom>
        </p:spPr>
        <p:txBody>
          <a:bodyPr lIns="0" tIns="0" rIns="0" bIns="0" rtlCol="0" anchor="t">
            <a:spAutoFit/>
          </a:bodyPr>
          <a:lstStyle/>
          <a:p>
            <a:pPr>
              <a:lnSpc>
                <a:spcPts val="10368"/>
              </a:lnSpc>
              <a:spcBef>
                <a:spcPct val="0"/>
              </a:spcBef>
            </a:pPr>
            <a:r>
              <a:rPr lang="en-US" sz="7400">
                <a:solidFill>
                  <a:srgbClr val="009899"/>
                </a:solidFill>
                <a:latin typeface="Source Sans Pro Heavy"/>
                <a:ea typeface="Source Sans Pro Heavy"/>
                <a:cs typeface="Source Sans Pro Heavy"/>
                <a:sym typeface="Source Sans Pro Heavy"/>
              </a:rPr>
              <a:t>Priorities</a:t>
            </a:r>
            <a:endParaRPr lang="en-US" sz="7405">
              <a:solidFill>
                <a:srgbClr val="009899"/>
              </a:solidFill>
              <a:latin typeface="Source Sans Pro Heavy"/>
              <a:ea typeface="Source Sans Pro Heavy"/>
              <a:cs typeface="Source Sans Pro Heavy"/>
              <a:sym typeface="Source Sans Pro Heavy"/>
            </a:endParaRPr>
          </a:p>
        </p:txBody>
      </p:sp>
      <p:sp>
        <p:nvSpPr>
          <p:cNvPr id="19" name="TextBox 6">
            <a:extLst>
              <a:ext uri="{FF2B5EF4-FFF2-40B4-BE49-F238E27FC236}">
                <a16:creationId xmlns:a16="http://schemas.microsoft.com/office/drawing/2014/main" id="{BCA8D9CB-A7F1-DABB-54A3-11EA3E9618A6}"/>
              </a:ext>
            </a:extLst>
          </p:cNvPr>
          <p:cNvSpPr txBox="1"/>
          <p:nvPr/>
        </p:nvSpPr>
        <p:spPr>
          <a:xfrm>
            <a:off x="2202847" y="345253"/>
            <a:ext cx="5753703" cy="1309974"/>
          </a:xfrm>
          <a:prstGeom prst="rect">
            <a:avLst/>
          </a:prstGeom>
        </p:spPr>
        <p:txBody>
          <a:bodyPr wrap="square" lIns="0" tIns="0" rIns="0" bIns="0" rtlCol="0" anchor="t">
            <a:spAutoFit/>
          </a:bodyPr>
          <a:lstStyle/>
          <a:p>
            <a:pPr>
              <a:lnSpc>
                <a:spcPts val="10615"/>
              </a:lnSpc>
            </a:pPr>
            <a:r>
              <a:rPr lang="en-US" sz="7550">
                <a:solidFill>
                  <a:srgbClr val="003462"/>
                </a:solidFill>
                <a:latin typeface="Fave"/>
                <a:ea typeface="Fave"/>
                <a:cs typeface="Fave"/>
              </a:rPr>
              <a:t>Regulatory</a:t>
            </a:r>
            <a:endParaRPr lang="en-US" sz="7550">
              <a:solidFill>
                <a:srgbClr val="003462"/>
              </a:solidFill>
              <a:latin typeface="Fave"/>
              <a:ea typeface="Fave"/>
              <a:cs typeface="Fave"/>
              <a:sym typeface="Fave"/>
            </a:endParaRPr>
          </a:p>
        </p:txBody>
      </p:sp>
      <p:graphicFrame>
        <p:nvGraphicFramePr>
          <p:cNvPr id="3" name="Diagram 2">
            <a:extLst>
              <a:ext uri="{FF2B5EF4-FFF2-40B4-BE49-F238E27FC236}">
                <a16:creationId xmlns:a16="http://schemas.microsoft.com/office/drawing/2014/main" id="{9BF996ED-C9A8-FE4A-7FAA-535E27C983B7}"/>
              </a:ext>
            </a:extLst>
          </p:cNvPr>
          <p:cNvGraphicFramePr/>
          <p:nvPr>
            <p:extLst>
              <p:ext uri="{D42A27DB-BD31-4B8C-83A1-F6EECF244321}">
                <p14:modId xmlns:p14="http://schemas.microsoft.com/office/powerpoint/2010/main" val="2825499671"/>
              </p:ext>
            </p:extLst>
          </p:nvPr>
        </p:nvGraphicFramePr>
        <p:xfrm>
          <a:off x="1118903" y="2355243"/>
          <a:ext cx="16337357" cy="64039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55" name="TextBox 1354">
            <a:extLst>
              <a:ext uri="{FF2B5EF4-FFF2-40B4-BE49-F238E27FC236}">
                <a16:creationId xmlns:a16="http://schemas.microsoft.com/office/drawing/2014/main" id="{C20642E9-DECB-6401-F181-3D6349893F7D}"/>
              </a:ext>
            </a:extLst>
          </p:cNvPr>
          <p:cNvSpPr txBox="1"/>
          <p:nvPr/>
        </p:nvSpPr>
        <p:spPr>
          <a:xfrm>
            <a:off x="7420318" y="1250442"/>
            <a:ext cx="346390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a:solidFill>
                  <a:srgbClr val="309899"/>
                </a:solidFill>
                <a:latin typeface="Source Sans Pro Heavy"/>
                <a:ea typeface="Calibri"/>
                <a:cs typeface="Calibri"/>
              </a:rPr>
              <a:t>NCUA</a:t>
            </a:r>
          </a:p>
        </p:txBody>
      </p:sp>
    </p:spTree>
    <p:extLst>
      <p:ext uri="{BB962C8B-B14F-4D97-AF65-F5344CB8AC3E}">
        <p14:creationId xmlns:p14="http://schemas.microsoft.com/office/powerpoint/2010/main" val="2702270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270CE-B72A-7D4F-6D67-A995CE02829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7086745-6512-1F52-B519-39F8324733E0}"/>
              </a:ext>
            </a:extLst>
          </p:cNvPr>
          <p:cNvSpPr/>
          <p:nvPr/>
        </p:nvSpPr>
        <p:spPr>
          <a:xfrm>
            <a:off x="-586126" y="9055597"/>
            <a:ext cx="32575356" cy="1981443"/>
          </a:xfrm>
          <a:custGeom>
            <a:avLst/>
            <a:gdLst/>
            <a:ahLst/>
            <a:cxnLst/>
            <a:rect l="l" t="t" r="r" b="b"/>
            <a:pathLst>
              <a:path w="32575356" h="1981443">
                <a:moveTo>
                  <a:pt x="0" y="0"/>
                </a:moveTo>
                <a:lnTo>
                  <a:pt x="32575357" y="0"/>
                </a:lnTo>
                <a:lnTo>
                  <a:pt x="32575357" y="1981443"/>
                </a:lnTo>
                <a:lnTo>
                  <a:pt x="0" y="1981443"/>
                </a:lnTo>
                <a:lnTo>
                  <a:pt x="0" y="0"/>
                </a:lnTo>
                <a:close/>
              </a:path>
            </a:pathLst>
          </a:custGeom>
          <a:blipFill>
            <a:blip r:embed="rId2"/>
            <a:stretch>
              <a:fillRect l="-35" t="-660522" b="-164571"/>
            </a:stretch>
          </a:blipFill>
        </p:spPr>
        <p:txBody>
          <a:bodyPr/>
          <a:lstStyle/>
          <a:p>
            <a:endParaRPr lang="en-US"/>
          </a:p>
        </p:txBody>
      </p:sp>
      <p:sp>
        <p:nvSpPr>
          <p:cNvPr id="9" name="AutoShape 9">
            <a:extLst>
              <a:ext uri="{FF2B5EF4-FFF2-40B4-BE49-F238E27FC236}">
                <a16:creationId xmlns:a16="http://schemas.microsoft.com/office/drawing/2014/main" id="{EEAE8C60-298E-1CC5-B7A1-6C0D69D748E3}"/>
              </a:ext>
            </a:extLst>
          </p:cNvPr>
          <p:cNvSpPr/>
          <p:nvPr/>
        </p:nvSpPr>
        <p:spPr>
          <a:xfrm>
            <a:off x="0" y="9022260"/>
            <a:ext cx="18288000" cy="33338"/>
          </a:xfrm>
          <a:prstGeom prst="line">
            <a:avLst/>
          </a:prstGeom>
          <a:ln w="66675" cap="flat">
            <a:solidFill>
              <a:srgbClr val="0099D0"/>
            </a:solidFill>
            <a:prstDash val="solid"/>
            <a:headEnd type="none" w="sm" len="sm"/>
            <a:tailEnd type="none" w="sm" len="sm"/>
          </a:ln>
        </p:spPr>
        <p:txBody>
          <a:bodyPr/>
          <a:lstStyle/>
          <a:p>
            <a:endParaRPr lang="en-US"/>
          </a:p>
        </p:txBody>
      </p:sp>
      <p:sp>
        <p:nvSpPr>
          <p:cNvPr id="10" name="Freeform 10">
            <a:extLst>
              <a:ext uri="{FF2B5EF4-FFF2-40B4-BE49-F238E27FC236}">
                <a16:creationId xmlns:a16="http://schemas.microsoft.com/office/drawing/2014/main" id="{CD8AB6EE-3720-2641-98CD-C1B8CC586A8A}"/>
              </a:ext>
            </a:extLst>
          </p:cNvPr>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3"/>
            <a:stretch>
              <a:fillRect/>
            </a:stretch>
          </a:blipFill>
        </p:spPr>
        <p:txBody>
          <a:bodyPr/>
          <a:lstStyle/>
          <a:p>
            <a:endParaRPr lang="en-US"/>
          </a:p>
        </p:txBody>
      </p:sp>
      <p:sp>
        <p:nvSpPr>
          <p:cNvPr id="15" name="TextBox 15">
            <a:extLst>
              <a:ext uri="{FF2B5EF4-FFF2-40B4-BE49-F238E27FC236}">
                <a16:creationId xmlns:a16="http://schemas.microsoft.com/office/drawing/2014/main" id="{73595C9A-7F66-C97D-30D8-896A87419084}"/>
              </a:ext>
            </a:extLst>
          </p:cNvPr>
          <p:cNvSpPr txBox="1"/>
          <p:nvPr/>
        </p:nvSpPr>
        <p:spPr>
          <a:xfrm>
            <a:off x="1951537" y="1087777"/>
            <a:ext cx="10387521" cy="1264828"/>
          </a:xfrm>
          <a:prstGeom prst="rect">
            <a:avLst/>
          </a:prstGeom>
        </p:spPr>
        <p:txBody>
          <a:bodyPr lIns="0" tIns="0" rIns="0" bIns="0" rtlCol="0" anchor="t">
            <a:spAutoFit/>
          </a:bodyPr>
          <a:lstStyle/>
          <a:p>
            <a:pPr>
              <a:lnSpc>
                <a:spcPts val="10368"/>
              </a:lnSpc>
              <a:spcBef>
                <a:spcPct val="0"/>
              </a:spcBef>
            </a:pPr>
            <a:r>
              <a:rPr lang="en-US" sz="7400">
                <a:solidFill>
                  <a:srgbClr val="009899"/>
                </a:solidFill>
                <a:latin typeface="Source Sans Pro Heavy"/>
                <a:ea typeface="Source Sans Pro Heavy"/>
                <a:cs typeface="Source Sans Pro Heavy"/>
                <a:sym typeface="Source Sans Pro Heavy"/>
              </a:rPr>
              <a:t>Priorities</a:t>
            </a:r>
            <a:endParaRPr lang="en-US" sz="7405">
              <a:solidFill>
                <a:srgbClr val="009899"/>
              </a:solidFill>
              <a:latin typeface="Source Sans Pro Heavy"/>
              <a:ea typeface="Source Sans Pro Heavy"/>
              <a:cs typeface="Source Sans Pro Heavy"/>
              <a:sym typeface="Source Sans Pro Heavy"/>
            </a:endParaRPr>
          </a:p>
        </p:txBody>
      </p:sp>
      <p:sp>
        <p:nvSpPr>
          <p:cNvPr id="19" name="TextBox 6">
            <a:extLst>
              <a:ext uri="{FF2B5EF4-FFF2-40B4-BE49-F238E27FC236}">
                <a16:creationId xmlns:a16="http://schemas.microsoft.com/office/drawing/2014/main" id="{CD66AAB6-069B-627F-E9B1-D03167CF1691}"/>
              </a:ext>
            </a:extLst>
          </p:cNvPr>
          <p:cNvSpPr txBox="1"/>
          <p:nvPr/>
        </p:nvSpPr>
        <p:spPr>
          <a:xfrm>
            <a:off x="2202847" y="345253"/>
            <a:ext cx="5753703" cy="1309974"/>
          </a:xfrm>
          <a:prstGeom prst="rect">
            <a:avLst/>
          </a:prstGeom>
        </p:spPr>
        <p:txBody>
          <a:bodyPr wrap="square" lIns="0" tIns="0" rIns="0" bIns="0" rtlCol="0" anchor="t">
            <a:spAutoFit/>
          </a:bodyPr>
          <a:lstStyle/>
          <a:p>
            <a:pPr>
              <a:lnSpc>
                <a:spcPts val="10615"/>
              </a:lnSpc>
            </a:pPr>
            <a:r>
              <a:rPr lang="en-US" sz="7550">
                <a:solidFill>
                  <a:srgbClr val="003462"/>
                </a:solidFill>
                <a:latin typeface="Fave"/>
                <a:ea typeface="Fave"/>
                <a:cs typeface="Fave"/>
              </a:rPr>
              <a:t>Regulatory</a:t>
            </a:r>
            <a:endParaRPr lang="en-US" sz="7550">
              <a:solidFill>
                <a:srgbClr val="003462"/>
              </a:solidFill>
              <a:latin typeface="Fave"/>
              <a:ea typeface="Fave"/>
              <a:cs typeface="Fave"/>
              <a:sym typeface="Fave"/>
            </a:endParaRPr>
          </a:p>
        </p:txBody>
      </p:sp>
      <p:graphicFrame>
        <p:nvGraphicFramePr>
          <p:cNvPr id="3" name="Diagram 2">
            <a:extLst>
              <a:ext uri="{FF2B5EF4-FFF2-40B4-BE49-F238E27FC236}">
                <a16:creationId xmlns:a16="http://schemas.microsoft.com/office/drawing/2014/main" id="{EDE62C7F-E524-63F4-B4FC-8DEAB078776F}"/>
              </a:ext>
            </a:extLst>
          </p:cNvPr>
          <p:cNvGraphicFramePr/>
          <p:nvPr>
            <p:extLst>
              <p:ext uri="{D42A27DB-BD31-4B8C-83A1-F6EECF244321}">
                <p14:modId xmlns:p14="http://schemas.microsoft.com/office/powerpoint/2010/main" val="3769422909"/>
              </p:ext>
            </p:extLst>
          </p:nvPr>
        </p:nvGraphicFramePr>
        <p:xfrm>
          <a:off x="571643" y="1469066"/>
          <a:ext cx="17433787" cy="105692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7" name="Picture 86" descr="Community Development Financial Institutions Fund - Wikipedia">
            <a:extLst>
              <a:ext uri="{FF2B5EF4-FFF2-40B4-BE49-F238E27FC236}">
                <a16:creationId xmlns:a16="http://schemas.microsoft.com/office/drawing/2014/main" id="{FF7941C4-1ED0-96F2-2BA8-39DC5355A13C}"/>
              </a:ext>
            </a:extLst>
          </p:cNvPr>
          <p:cNvPicPr>
            <a:picLocks noChangeAspect="1"/>
          </p:cNvPicPr>
          <p:nvPr/>
        </p:nvPicPr>
        <p:blipFill>
          <a:blip r:embed="rId9"/>
          <a:stretch>
            <a:fillRect/>
          </a:stretch>
        </p:blipFill>
        <p:spPr>
          <a:xfrm>
            <a:off x="12338892" y="361317"/>
            <a:ext cx="5260555" cy="4520704"/>
          </a:xfrm>
          <a:prstGeom prst="rect">
            <a:avLst/>
          </a:prstGeom>
        </p:spPr>
      </p:pic>
      <p:sp>
        <p:nvSpPr>
          <p:cNvPr id="92" name="TextBox 91">
            <a:extLst>
              <a:ext uri="{FF2B5EF4-FFF2-40B4-BE49-F238E27FC236}">
                <a16:creationId xmlns:a16="http://schemas.microsoft.com/office/drawing/2014/main" id="{C1166F7B-169B-EDCE-F783-3A50BA9E3398}"/>
              </a:ext>
            </a:extLst>
          </p:cNvPr>
          <p:cNvSpPr txBox="1"/>
          <p:nvPr/>
        </p:nvSpPr>
        <p:spPr>
          <a:xfrm>
            <a:off x="574651" y="3132649"/>
            <a:ext cx="10298483"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solidFill>
                  <a:srgbClr val="002060"/>
                </a:solidFill>
                <a:latin typeface="Source Sans Pro Heavy"/>
                <a:ea typeface="Calibri"/>
                <a:cs typeface="Calibri"/>
              </a:rPr>
              <a:t>Community Development Financial Institutions Fund</a:t>
            </a:r>
          </a:p>
          <a:p>
            <a:pPr algn="l"/>
            <a:endParaRPr lang="en-US">
              <a:ea typeface="Calibri"/>
              <a:cs typeface="Calibri"/>
            </a:endParaRPr>
          </a:p>
        </p:txBody>
      </p:sp>
    </p:spTree>
    <p:extLst>
      <p:ext uri="{BB962C8B-B14F-4D97-AF65-F5344CB8AC3E}">
        <p14:creationId xmlns:p14="http://schemas.microsoft.com/office/powerpoint/2010/main" val="3799389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6BEF0F-EA91-CBFE-7D64-D282F28DF3CB}"/>
              </a:ext>
            </a:extLst>
          </p:cNvPr>
          <p:cNvSpPr>
            <a:spLocks noGrp="1"/>
          </p:cNvSpPr>
          <p:nvPr>
            <p:ph idx="1"/>
          </p:nvPr>
        </p:nvSpPr>
        <p:spPr>
          <a:xfrm>
            <a:off x="1096199" y="2929989"/>
            <a:ext cx="8082366" cy="6358931"/>
          </a:xfrm>
        </p:spPr>
        <p:txBody>
          <a:bodyPr vert="horz" lIns="137160" tIns="68580" rIns="137160" bIns="68580" rtlCol="0" anchor="t">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a:solidFill>
                  <a:srgbClr val="0F2749"/>
                </a:solidFill>
                <a:latin typeface="Futura"/>
                <a:ea typeface="Calibri"/>
                <a:cs typeface="Calibri"/>
              </a:rPr>
              <a:t>This year, our CULAC sweepstakes giveaway item will be a </a:t>
            </a:r>
            <a:r>
              <a:rPr lang="en-US" sz="3600" b="1">
                <a:solidFill>
                  <a:srgbClr val="0F2749"/>
                </a:solidFill>
                <a:latin typeface="Futura"/>
                <a:ea typeface="Calibri"/>
                <a:cs typeface="Calibri"/>
              </a:rPr>
              <a:t>$200 Amazon Gift Card!</a:t>
            </a:r>
          </a:p>
          <a:p>
            <a:r>
              <a:rPr lang="en-US" sz="3600">
                <a:solidFill>
                  <a:srgbClr val="0F2749"/>
                </a:solidFill>
                <a:latin typeface="Futura"/>
                <a:ea typeface="Calibri"/>
                <a:cs typeface="Calibri"/>
              </a:rPr>
              <a:t>Be sure to come visit us at the GAC receptions and make a donation to enter. </a:t>
            </a:r>
          </a:p>
          <a:p>
            <a:r>
              <a:rPr lang="en-US" sz="3600">
                <a:solidFill>
                  <a:srgbClr val="0F2749"/>
                </a:solidFill>
                <a:latin typeface="Futura"/>
                <a:ea typeface="Calibri"/>
                <a:cs typeface="Calibri"/>
              </a:rPr>
              <a:t>PAC support is incredibly important– make a donation to help us continue to support candidates for office who understand and support the Credit Union Difference!</a:t>
            </a:r>
          </a:p>
          <a:p>
            <a:endParaRPr lang="en-US" b="1">
              <a:ea typeface="Calibri"/>
              <a:cs typeface="Calibri"/>
            </a:endParaRPr>
          </a:p>
        </p:txBody>
      </p:sp>
      <p:sp>
        <p:nvSpPr>
          <p:cNvPr id="6" name="TextBox 6">
            <a:extLst>
              <a:ext uri="{FF2B5EF4-FFF2-40B4-BE49-F238E27FC236}">
                <a16:creationId xmlns:a16="http://schemas.microsoft.com/office/drawing/2014/main" id="{7283DA9B-A4F0-D764-286C-C30A18E12990}"/>
              </a:ext>
            </a:extLst>
          </p:cNvPr>
          <p:cNvSpPr txBox="1"/>
          <p:nvPr/>
        </p:nvSpPr>
        <p:spPr>
          <a:xfrm>
            <a:off x="2218292" y="376145"/>
            <a:ext cx="5753703" cy="1309974"/>
          </a:xfrm>
          <a:prstGeom prst="rect">
            <a:avLst/>
          </a:prstGeom>
        </p:spPr>
        <p:txBody>
          <a:bodyPr wrap="square" lIns="0" tIns="0" rIns="0" bIns="0" rtlCol="0" anchor="t">
            <a:spAutoFit/>
          </a:bodyPr>
          <a:lstStyle/>
          <a:p>
            <a:pPr>
              <a:lnSpc>
                <a:spcPts val="10615"/>
              </a:lnSpc>
            </a:pPr>
            <a:r>
              <a:rPr lang="en-US" sz="7550">
                <a:solidFill>
                  <a:srgbClr val="003462"/>
                </a:solidFill>
                <a:latin typeface="Fave"/>
              </a:rPr>
              <a:t>The League</a:t>
            </a:r>
            <a:endParaRPr lang="en-US"/>
          </a:p>
        </p:txBody>
      </p:sp>
      <p:sp>
        <p:nvSpPr>
          <p:cNvPr id="12" name="TextBox 15">
            <a:extLst>
              <a:ext uri="{FF2B5EF4-FFF2-40B4-BE49-F238E27FC236}">
                <a16:creationId xmlns:a16="http://schemas.microsoft.com/office/drawing/2014/main" id="{8EDB3B8E-63FA-6FD0-D270-17FDD483ABE6}"/>
              </a:ext>
            </a:extLst>
          </p:cNvPr>
          <p:cNvSpPr txBox="1"/>
          <p:nvPr/>
        </p:nvSpPr>
        <p:spPr>
          <a:xfrm>
            <a:off x="2013321" y="1288574"/>
            <a:ext cx="10387521" cy="1264828"/>
          </a:xfrm>
          <a:prstGeom prst="rect">
            <a:avLst/>
          </a:prstGeom>
        </p:spPr>
        <p:txBody>
          <a:bodyPr lIns="0" tIns="0" rIns="0" bIns="0" rtlCol="0" anchor="t">
            <a:spAutoFit/>
          </a:bodyPr>
          <a:lstStyle/>
          <a:p>
            <a:pPr>
              <a:lnSpc>
                <a:spcPts val="10368"/>
              </a:lnSpc>
              <a:spcBef>
                <a:spcPct val="0"/>
              </a:spcBef>
            </a:pPr>
            <a:r>
              <a:rPr lang="en-US" sz="7400">
                <a:solidFill>
                  <a:srgbClr val="009899"/>
                </a:solidFill>
                <a:latin typeface="Source Sans Pro Heavy"/>
                <a:ea typeface="Source Sans Pro Heavy"/>
                <a:cs typeface="Source Sans Pro Heavy"/>
                <a:sym typeface="Source Sans Pro Heavy"/>
              </a:rPr>
              <a:t>Fundraising Update</a:t>
            </a:r>
            <a:endParaRPr lang="en-US" sz="7405">
              <a:solidFill>
                <a:srgbClr val="009899"/>
              </a:solidFill>
              <a:latin typeface="Source Sans Pro Heavy"/>
              <a:ea typeface="Source Sans Pro Heavy"/>
              <a:cs typeface="Source Sans Pro Heavy"/>
              <a:sym typeface="Source Sans Pro Heavy"/>
            </a:endParaRPr>
          </a:p>
        </p:txBody>
      </p:sp>
      <p:pic>
        <p:nvPicPr>
          <p:cNvPr id="14" name="Picture 13" descr="A graph showing the amount of money&#10;&#10;AI-generated content may be incorrect.">
            <a:extLst>
              <a:ext uri="{FF2B5EF4-FFF2-40B4-BE49-F238E27FC236}">
                <a16:creationId xmlns:a16="http://schemas.microsoft.com/office/drawing/2014/main" id="{E537B853-32E6-EB9A-A201-0335F83F3E14}"/>
              </a:ext>
            </a:extLst>
          </p:cNvPr>
          <p:cNvPicPr>
            <a:picLocks noChangeAspect="1"/>
          </p:cNvPicPr>
          <p:nvPr/>
        </p:nvPicPr>
        <p:blipFill>
          <a:blip r:embed="rId2"/>
          <a:stretch>
            <a:fillRect/>
          </a:stretch>
        </p:blipFill>
        <p:spPr>
          <a:xfrm>
            <a:off x="10170585" y="1989703"/>
            <a:ext cx="7645626" cy="7082289"/>
          </a:xfrm>
          <a:prstGeom prst="rect">
            <a:avLst/>
          </a:prstGeom>
        </p:spPr>
      </p:pic>
      <p:sp>
        <p:nvSpPr>
          <p:cNvPr id="16" name="Freeform 10" descr="A blue and black logo&#10;&#10;AI-generated content may be incorrect.">
            <a:extLst>
              <a:ext uri="{FF2B5EF4-FFF2-40B4-BE49-F238E27FC236}">
                <a16:creationId xmlns:a16="http://schemas.microsoft.com/office/drawing/2014/main" id="{5393D071-6C11-CCB6-EB92-2C575CB44F5F}"/>
              </a:ext>
            </a:extLst>
          </p:cNvPr>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113245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B248B-870D-FEF4-B3FF-1AB16DCBDC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9C2E086-7DBB-2F4F-56CD-02517452B4DA}"/>
              </a:ext>
            </a:extLst>
          </p:cNvPr>
          <p:cNvSpPr/>
          <p:nvPr/>
        </p:nvSpPr>
        <p:spPr>
          <a:xfrm>
            <a:off x="-586126" y="9055597"/>
            <a:ext cx="32575356" cy="1981443"/>
          </a:xfrm>
          <a:custGeom>
            <a:avLst/>
            <a:gdLst/>
            <a:ahLst/>
            <a:cxnLst/>
            <a:rect l="l" t="t" r="r" b="b"/>
            <a:pathLst>
              <a:path w="32575356" h="1981443">
                <a:moveTo>
                  <a:pt x="0" y="0"/>
                </a:moveTo>
                <a:lnTo>
                  <a:pt x="32575357" y="0"/>
                </a:lnTo>
                <a:lnTo>
                  <a:pt x="32575357" y="1981443"/>
                </a:lnTo>
                <a:lnTo>
                  <a:pt x="0" y="1981443"/>
                </a:lnTo>
                <a:lnTo>
                  <a:pt x="0" y="0"/>
                </a:lnTo>
                <a:close/>
              </a:path>
            </a:pathLst>
          </a:custGeom>
          <a:blipFill>
            <a:blip r:embed="rId2"/>
            <a:stretch>
              <a:fillRect l="-35" t="-660522" b="-164571"/>
            </a:stretch>
          </a:blipFill>
        </p:spPr>
        <p:txBody>
          <a:bodyPr/>
          <a:lstStyle/>
          <a:p>
            <a:endParaRPr lang="en-US"/>
          </a:p>
        </p:txBody>
      </p:sp>
      <p:sp>
        <p:nvSpPr>
          <p:cNvPr id="9" name="AutoShape 9">
            <a:extLst>
              <a:ext uri="{FF2B5EF4-FFF2-40B4-BE49-F238E27FC236}">
                <a16:creationId xmlns:a16="http://schemas.microsoft.com/office/drawing/2014/main" id="{4238D9AC-C57A-E460-2DFE-E459C0CE2A9F}"/>
              </a:ext>
            </a:extLst>
          </p:cNvPr>
          <p:cNvSpPr/>
          <p:nvPr/>
        </p:nvSpPr>
        <p:spPr>
          <a:xfrm>
            <a:off x="0" y="9022260"/>
            <a:ext cx="18288000" cy="33338"/>
          </a:xfrm>
          <a:prstGeom prst="line">
            <a:avLst/>
          </a:prstGeom>
          <a:ln w="66675" cap="flat">
            <a:solidFill>
              <a:srgbClr val="0099D0"/>
            </a:solidFill>
            <a:prstDash val="solid"/>
            <a:headEnd type="none" w="sm" len="sm"/>
            <a:tailEnd type="none" w="sm" len="sm"/>
          </a:ln>
        </p:spPr>
        <p:txBody>
          <a:bodyPr/>
          <a:lstStyle/>
          <a:p>
            <a:endParaRPr lang="en-US"/>
          </a:p>
        </p:txBody>
      </p:sp>
      <p:sp>
        <p:nvSpPr>
          <p:cNvPr id="10" name="Freeform 10">
            <a:extLst>
              <a:ext uri="{FF2B5EF4-FFF2-40B4-BE49-F238E27FC236}">
                <a16:creationId xmlns:a16="http://schemas.microsoft.com/office/drawing/2014/main" id="{B1F86C4B-B1FC-67FC-3657-C393E1CDBCF7}"/>
              </a:ext>
            </a:extLst>
          </p:cNvPr>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3"/>
            <a:stretch>
              <a:fillRect/>
            </a:stretch>
          </a:blipFill>
        </p:spPr>
        <p:txBody>
          <a:bodyPr/>
          <a:lstStyle/>
          <a:p>
            <a:endParaRPr lang="en-US"/>
          </a:p>
        </p:txBody>
      </p:sp>
      <p:sp>
        <p:nvSpPr>
          <p:cNvPr id="15" name="TextBox 15">
            <a:extLst>
              <a:ext uri="{FF2B5EF4-FFF2-40B4-BE49-F238E27FC236}">
                <a16:creationId xmlns:a16="http://schemas.microsoft.com/office/drawing/2014/main" id="{570F26A3-07B7-0ABA-B72E-933DAF996642}"/>
              </a:ext>
            </a:extLst>
          </p:cNvPr>
          <p:cNvSpPr txBox="1"/>
          <p:nvPr/>
        </p:nvSpPr>
        <p:spPr>
          <a:xfrm>
            <a:off x="1951537" y="1087777"/>
            <a:ext cx="10387521" cy="1264828"/>
          </a:xfrm>
          <a:prstGeom prst="rect">
            <a:avLst/>
          </a:prstGeom>
        </p:spPr>
        <p:txBody>
          <a:bodyPr lIns="0" tIns="0" rIns="0" bIns="0" rtlCol="0" anchor="t">
            <a:spAutoFit/>
          </a:bodyPr>
          <a:lstStyle/>
          <a:p>
            <a:pPr>
              <a:lnSpc>
                <a:spcPts val="10368"/>
              </a:lnSpc>
              <a:spcBef>
                <a:spcPct val="0"/>
              </a:spcBef>
            </a:pPr>
            <a:r>
              <a:rPr lang="en-US" sz="7400">
                <a:solidFill>
                  <a:srgbClr val="009899"/>
                </a:solidFill>
                <a:latin typeface="Source Sans Pro Heavy"/>
                <a:ea typeface="Source Sans Pro Heavy"/>
                <a:cs typeface="Source Sans Pro Heavy"/>
                <a:sym typeface="Source Sans Pro Heavy"/>
              </a:rPr>
              <a:t>Project Zip Code</a:t>
            </a:r>
            <a:endParaRPr lang="en-US" sz="7405">
              <a:solidFill>
                <a:srgbClr val="009899"/>
              </a:solidFill>
              <a:latin typeface="Source Sans Pro Heavy"/>
              <a:ea typeface="Source Sans Pro Heavy"/>
              <a:cs typeface="Source Sans Pro Heavy"/>
              <a:sym typeface="Source Sans Pro Heavy"/>
            </a:endParaRPr>
          </a:p>
        </p:txBody>
      </p:sp>
      <p:sp>
        <p:nvSpPr>
          <p:cNvPr id="19" name="TextBox 6">
            <a:extLst>
              <a:ext uri="{FF2B5EF4-FFF2-40B4-BE49-F238E27FC236}">
                <a16:creationId xmlns:a16="http://schemas.microsoft.com/office/drawing/2014/main" id="{504722F7-DC72-E65B-CC67-03139997DF95}"/>
              </a:ext>
            </a:extLst>
          </p:cNvPr>
          <p:cNvSpPr txBox="1"/>
          <p:nvPr/>
        </p:nvSpPr>
        <p:spPr>
          <a:xfrm>
            <a:off x="2202847" y="345253"/>
            <a:ext cx="5753703" cy="1309974"/>
          </a:xfrm>
          <a:prstGeom prst="rect">
            <a:avLst/>
          </a:prstGeom>
        </p:spPr>
        <p:txBody>
          <a:bodyPr wrap="square" lIns="0" tIns="0" rIns="0" bIns="0" rtlCol="0" anchor="t">
            <a:spAutoFit/>
          </a:bodyPr>
          <a:lstStyle/>
          <a:p>
            <a:pPr>
              <a:lnSpc>
                <a:spcPts val="10615"/>
              </a:lnSpc>
            </a:pPr>
            <a:r>
              <a:rPr lang="en-US" sz="7550">
                <a:solidFill>
                  <a:srgbClr val="003462"/>
                </a:solidFill>
                <a:latin typeface="Fave"/>
              </a:rPr>
              <a:t>Request to Update</a:t>
            </a:r>
            <a:endParaRPr lang="en-US"/>
          </a:p>
        </p:txBody>
      </p:sp>
      <p:sp>
        <p:nvSpPr>
          <p:cNvPr id="92" name="TextBox 91">
            <a:extLst>
              <a:ext uri="{FF2B5EF4-FFF2-40B4-BE49-F238E27FC236}">
                <a16:creationId xmlns:a16="http://schemas.microsoft.com/office/drawing/2014/main" id="{C47B4206-FBC3-364A-9CCC-9816802237DB}"/>
              </a:ext>
            </a:extLst>
          </p:cNvPr>
          <p:cNvSpPr txBox="1"/>
          <p:nvPr/>
        </p:nvSpPr>
        <p:spPr>
          <a:xfrm>
            <a:off x="847209" y="2343545"/>
            <a:ext cx="9869858" cy="68881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57250" lvl="1">
              <a:lnSpc>
                <a:spcPct val="90000"/>
              </a:lnSpc>
              <a:spcAft>
                <a:spcPts val="900"/>
              </a:spcAft>
            </a:pPr>
            <a:endParaRPr lang="en-US" sz="3200">
              <a:solidFill>
                <a:srgbClr val="002060"/>
              </a:solidFill>
              <a:latin typeface="Source Sans Pro Heavy"/>
              <a:ea typeface="Calibri"/>
              <a:cs typeface="Calibri"/>
            </a:endParaRPr>
          </a:p>
          <a:p>
            <a:pPr marL="1200150" lvl="1" indent="-342900">
              <a:lnSpc>
                <a:spcPct val="90000"/>
              </a:lnSpc>
              <a:spcAft>
                <a:spcPts val="900"/>
              </a:spcAft>
              <a:buFont typeface="Arial,Sans-Serif"/>
              <a:buChar char="•"/>
            </a:pPr>
            <a:r>
              <a:rPr lang="en-US" sz="3600">
                <a:solidFill>
                  <a:srgbClr val="002060"/>
                </a:solidFill>
                <a:latin typeface="Futura"/>
                <a:ea typeface="Calibri"/>
                <a:cs typeface="Calibri"/>
              </a:rPr>
              <a:t>Project Zip Code (PZC) helps legislators understand how many members reside in their district. Counts your members and matches them by congressional district, state legislative district and county.</a:t>
            </a:r>
            <a:endParaRPr lang="en-US" sz="3600">
              <a:latin typeface="Futura"/>
              <a:ea typeface="Calibri"/>
              <a:cs typeface="Calibri"/>
            </a:endParaRPr>
          </a:p>
          <a:p>
            <a:pPr marL="1200150" lvl="1" indent="-342900">
              <a:lnSpc>
                <a:spcPct val="90000"/>
              </a:lnSpc>
              <a:spcAft>
                <a:spcPts val="900"/>
              </a:spcAft>
              <a:buFont typeface="Arial,Sans-Serif"/>
              <a:buChar char="•"/>
            </a:pPr>
            <a:r>
              <a:rPr lang="en-US" sz="3600">
                <a:solidFill>
                  <a:srgbClr val="002060"/>
                </a:solidFill>
                <a:latin typeface="Futura"/>
                <a:ea typeface="Calibri"/>
                <a:cs typeface="Calibri"/>
              </a:rPr>
              <a:t>Having up-to-date information before GAC is crucial and helps illustrate the power of our movement.</a:t>
            </a:r>
          </a:p>
          <a:p>
            <a:pPr marL="1200150" lvl="1" indent="-342900">
              <a:lnSpc>
                <a:spcPct val="90000"/>
              </a:lnSpc>
              <a:spcAft>
                <a:spcPts val="900"/>
              </a:spcAft>
              <a:buFont typeface="Arial,Sans-Serif"/>
              <a:buChar char="•"/>
            </a:pPr>
            <a:r>
              <a:rPr lang="en-US" sz="3600">
                <a:solidFill>
                  <a:srgbClr val="002060"/>
                </a:solidFill>
                <a:latin typeface="Futura"/>
                <a:ea typeface="Calibri"/>
                <a:cs typeface="Calibri"/>
              </a:rPr>
              <a:t>Visit </a:t>
            </a:r>
            <a:r>
              <a:rPr lang="en-US" sz="3600">
                <a:solidFill>
                  <a:srgbClr val="002060"/>
                </a:solidFill>
                <a:latin typeface="Futura"/>
                <a:ea typeface="+mn-lt"/>
                <a:cs typeface="+mn-lt"/>
                <a:hlinkClick r:id="rId4"/>
              </a:rPr>
              <a:t>www.pzconline.com</a:t>
            </a:r>
            <a:r>
              <a:rPr lang="en-US" sz="3600">
                <a:solidFill>
                  <a:srgbClr val="002060"/>
                </a:solidFill>
                <a:latin typeface="Futura"/>
                <a:ea typeface="+mn-lt"/>
                <a:cs typeface="+mn-lt"/>
              </a:rPr>
              <a:t> </a:t>
            </a:r>
            <a:endParaRPr lang="en-US" sz="3600">
              <a:solidFill>
                <a:srgbClr val="002060"/>
              </a:solidFill>
              <a:latin typeface="Futura"/>
              <a:ea typeface="Calibri"/>
              <a:cs typeface="Calibri"/>
            </a:endParaRPr>
          </a:p>
          <a:p>
            <a:pPr marL="1200150" lvl="1" indent="-342900">
              <a:lnSpc>
                <a:spcPct val="90000"/>
              </a:lnSpc>
              <a:spcAft>
                <a:spcPts val="900"/>
              </a:spcAft>
              <a:buFont typeface="Arial,Sans-Serif"/>
              <a:buChar char="•"/>
            </a:pPr>
            <a:endParaRPr lang="en-US" sz="3200">
              <a:solidFill>
                <a:srgbClr val="002060"/>
              </a:solidFill>
              <a:latin typeface="Source Sans Pro Heavy"/>
              <a:ea typeface="Calibri"/>
              <a:cs typeface="Calibri"/>
            </a:endParaRPr>
          </a:p>
          <a:p>
            <a:endParaRPr lang="en-US" sz="4000">
              <a:solidFill>
                <a:srgbClr val="002060"/>
              </a:solidFill>
              <a:latin typeface="Source Sans Pro Heavy"/>
              <a:ea typeface="Calibri"/>
              <a:cs typeface="Calibri"/>
            </a:endParaRPr>
          </a:p>
          <a:p>
            <a:endParaRPr lang="en-US">
              <a:ea typeface="Calibri"/>
              <a:cs typeface="Calibri"/>
            </a:endParaRPr>
          </a:p>
        </p:txBody>
      </p:sp>
      <p:pic>
        <p:nvPicPr>
          <p:cNvPr id="29" name="Picture 28" descr="A map of the united states&#10;&#10;AI-generated content may be incorrect.">
            <a:extLst>
              <a:ext uri="{FF2B5EF4-FFF2-40B4-BE49-F238E27FC236}">
                <a16:creationId xmlns:a16="http://schemas.microsoft.com/office/drawing/2014/main" id="{F0903209-6745-4F40-D46B-64CB2033D14B}"/>
              </a:ext>
            </a:extLst>
          </p:cNvPr>
          <p:cNvPicPr>
            <a:picLocks noChangeAspect="1"/>
          </p:cNvPicPr>
          <p:nvPr/>
        </p:nvPicPr>
        <p:blipFill>
          <a:blip r:embed="rId5"/>
          <a:srcRect r="4888" b="11511"/>
          <a:stretch/>
        </p:blipFill>
        <p:spPr>
          <a:xfrm>
            <a:off x="11549767" y="2541057"/>
            <a:ext cx="5457988" cy="5747601"/>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9839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6126" y="9055597"/>
            <a:ext cx="32575356" cy="1981443"/>
          </a:xfrm>
          <a:custGeom>
            <a:avLst/>
            <a:gdLst/>
            <a:ahLst/>
            <a:cxnLst/>
            <a:rect l="l" t="t" r="r" b="b"/>
            <a:pathLst>
              <a:path w="32575356" h="1981443">
                <a:moveTo>
                  <a:pt x="0" y="0"/>
                </a:moveTo>
                <a:lnTo>
                  <a:pt x="32575357" y="0"/>
                </a:lnTo>
                <a:lnTo>
                  <a:pt x="32575357" y="1981443"/>
                </a:lnTo>
                <a:lnTo>
                  <a:pt x="0" y="1981443"/>
                </a:lnTo>
                <a:lnTo>
                  <a:pt x="0" y="0"/>
                </a:lnTo>
                <a:close/>
              </a:path>
            </a:pathLst>
          </a:custGeom>
          <a:blipFill>
            <a:blip r:embed="rId2"/>
            <a:stretch>
              <a:fillRect l="-35" t="-660522" b="-164571"/>
            </a:stretch>
          </a:blipFill>
        </p:spPr>
        <p:txBody>
          <a:bodyPr/>
          <a:lstStyle/>
          <a:p>
            <a:endParaRPr lang="en-US"/>
          </a:p>
        </p:txBody>
      </p:sp>
      <p:grpSp>
        <p:nvGrpSpPr>
          <p:cNvPr id="3" name="Group 3"/>
          <p:cNvGrpSpPr/>
          <p:nvPr/>
        </p:nvGrpSpPr>
        <p:grpSpPr>
          <a:xfrm>
            <a:off x="1687733" y="2675231"/>
            <a:ext cx="5557066" cy="5414109"/>
            <a:chOff x="0" y="0"/>
            <a:chExt cx="7409421" cy="7218811"/>
          </a:xfrm>
        </p:grpSpPr>
        <p:grpSp>
          <p:nvGrpSpPr>
            <p:cNvPr id="4" name="Group 4"/>
            <p:cNvGrpSpPr/>
            <p:nvPr/>
          </p:nvGrpSpPr>
          <p:grpSpPr>
            <a:xfrm>
              <a:off x="0" y="0"/>
              <a:ext cx="7374740" cy="7218811"/>
              <a:chOff x="0" y="0"/>
              <a:chExt cx="821318" cy="803952"/>
            </a:xfrm>
          </p:grpSpPr>
          <p:sp>
            <p:nvSpPr>
              <p:cNvPr id="5" name="Freeform 5"/>
              <p:cNvSpPr/>
              <p:nvPr/>
            </p:nvSpPr>
            <p:spPr>
              <a:xfrm>
                <a:off x="0" y="0"/>
                <a:ext cx="821318" cy="803952"/>
              </a:xfrm>
              <a:custGeom>
                <a:avLst/>
                <a:gdLst/>
                <a:ahLst/>
                <a:cxnLst/>
                <a:rect l="l" t="t" r="r" b="b"/>
                <a:pathLst>
                  <a:path w="821318" h="803952">
                    <a:moveTo>
                      <a:pt x="410659" y="0"/>
                    </a:moveTo>
                    <a:cubicBezTo>
                      <a:pt x="183858" y="0"/>
                      <a:pt x="0" y="179971"/>
                      <a:pt x="0" y="401976"/>
                    </a:cubicBezTo>
                    <a:cubicBezTo>
                      <a:pt x="0" y="623981"/>
                      <a:pt x="183858" y="803952"/>
                      <a:pt x="410659" y="803952"/>
                    </a:cubicBezTo>
                    <a:cubicBezTo>
                      <a:pt x="637460" y="803952"/>
                      <a:pt x="821318" y="623981"/>
                      <a:pt x="821318" y="401976"/>
                    </a:cubicBezTo>
                    <a:cubicBezTo>
                      <a:pt x="821318" y="179971"/>
                      <a:pt x="637460" y="0"/>
                      <a:pt x="410659" y="0"/>
                    </a:cubicBezTo>
                    <a:close/>
                  </a:path>
                </a:pathLst>
              </a:custGeom>
              <a:gradFill rotWithShape="1">
                <a:gsLst>
                  <a:gs pos="0">
                    <a:srgbClr val="009899">
                      <a:alpha val="100000"/>
                    </a:srgbClr>
                  </a:gs>
                  <a:gs pos="100000">
                    <a:srgbClr val="399CC5">
                      <a:alpha val="100000"/>
                    </a:srgbClr>
                  </a:gs>
                </a:gsLst>
                <a:lin ang="0"/>
              </a:gradFill>
            </p:spPr>
            <p:txBody>
              <a:bodyPr/>
              <a:lstStyle/>
              <a:p>
                <a:endParaRPr lang="en-US"/>
              </a:p>
            </p:txBody>
          </p:sp>
          <p:sp>
            <p:nvSpPr>
              <p:cNvPr id="6" name="TextBox 6"/>
              <p:cNvSpPr txBox="1"/>
              <p:nvPr/>
            </p:nvSpPr>
            <p:spPr>
              <a:xfrm>
                <a:off x="76999" y="8696"/>
                <a:ext cx="667321" cy="719886"/>
              </a:xfrm>
              <a:prstGeom prst="rect">
                <a:avLst/>
              </a:prstGeom>
            </p:spPr>
            <p:txBody>
              <a:bodyPr lIns="46130" tIns="46130" rIns="46130" bIns="46130" rtlCol="0" anchor="ctr"/>
              <a:lstStyle/>
              <a:p>
                <a:pPr algn="ctr">
                  <a:lnSpc>
                    <a:spcPts val="1800"/>
                  </a:lnSpc>
                </a:pPr>
                <a:endParaRPr/>
              </a:p>
            </p:txBody>
          </p:sp>
        </p:grpSp>
        <p:grpSp>
          <p:nvGrpSpPr>
            <p:cNvPr id="7" name="Group 7"/>
            <p:cNvGrpSpPr/>
            <p:nvPr/>
          </p:nvGrpSpPr>
          <p:grpSpPr>
            <a:xfrm>
              <a:off x="504914" y="157152"/>
              <a:ext cx="6904507" cy="7061659"/>
              <a:chOff x="0" y="0"/>
              <a:chExt cx="812800" cy="831300"/>
            </a:xfrm>
          </p:grpSpPr>
          <p:sp>
            <p:nvSpPr>
              <p:cNvPr id="8" name="Freeform 8"/>
              <p:cNvSpPr/>
              <p:nvPr/>
            </p:nvSpPr>
            <p:spPr>
              <a:xfrm>
                <a:off x="0" y="0"/>
                <a:ext cx="812800" cy="831300"/>
              </a:xfrm>
              <a:custGeom>
                <a:avLst/>
                <a:gdLst/>
                <a:ahLst/>
                <a:cxnLst/>
                <a:rect l="l" t="t" r="r" b="b"/>
                <a:pathLst>
                  <a:path w="812800" h="831300">
                    <a:moveTo>
                      <a:pt x="406400" y="0"/>
                    </a:moveTo>
                    <a:cubicBezTo>
                      <a:pt x="181951" y="0"/>
                      <a:pt x="0" y="186093"/>
                      <a:pt x="0" y="415650"/>
                    </a:cubicBezTo>
                    <a:cubicBezTo>
                      <a:pt x="0" y="645207"/>
                      <a:pt x="181951" y="831300"/>
                      <a:pt x="406400" y="831300"/>
                    </a:cubicBezTo>
                    <a:cubicBezTo>
                      <a:pt x="630849" y="831300"/>
                      <a:pt x="812800" y="645207"/>
                      <a:pt x="812800" y="415650"/>
                    </a:cubicBezTo>
                    <a:cubicBezTo>
                      <a:pt x="812800" y="186093"/>
                      <a:pt x="630849" y="0"/>
                      <a:pt x="406400" y="0"/>
                    </a:cubicBezTo>
                    <a:close/>
                  </a:path>
                </a:pathLst>
              </a:custGeom>
              <a:blipFill>
                <a:blip r:embed="rId3"/>
                <a:stretch>
                  <a:fillRect l="-1138" r="-1138" b="-25284"/>
                </a:stretch>
              </a:blipFill>
            </p:spPr>
            <p:txBody>
              <a:bodyPr/>
              <a:lstStyle/>
              <a:p>
                <a:endParaRPr lang="en-US"/>
              </a:p>
            </p:txBody>
          </p:sp>
        </p:grpSp>
      </p:grpSp>
      <p:sp>
        <p:nvSpPr>
          <p:cNvPr id="9" name="AutoShape 9"/>
          <p:cNvSpPr/>
          <p:nvPr/>
        </p:nvSpPr>
        <p:spPr>
          <a:xfrm>
            <a:off x="0" y="9022260"/>
            <a:ext cx="18288000" cy="33338"/>
          </a:xfrm>
          <a:prstGeom prst="line">
            <a:avLst/>
          </a:prstGeom>
          <a:ln w="66675" cap="flat">
            <a:solidFill>
              <a:srgbClr val="0099D0"/>
            </a:solidFill>
            <a:prstDash val="solid"/>
            <a:headEnd type="none" w="sm" len="sm"/>
            <a:tailEnd type="none" w="sm" len="sm"/>
          </a:ln>
        </p:spPr>
        <p:txBody>
          <a:bodyPr/>
          <a:lstStyle/>
          <a:p>
            <a:endParaRPr lang="en-US"/>
          </a:p>
        </p:txBody>
      </p:sp>
      <p:sp>
        <p:nvSpPr>
          <p:cNvPr id="10" name="Freeform 10"/>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4"/>
            <a:stretch>
              <a:fillRect/>
            </a:stretch>
          </a:blipFill>
        </p:spPr>
        <p:txBody>
          <a:bodyPr/>
          <a:lstStyle/>
          <a:p>
            <a:endParaRPr lang="en-US"/>
          </a:p>
        </p:txBody>
      </p:sp>
      <p:sp>
        <p:nvSpPr>
          <p:cNvPr id="11" name="Freeform 11"/>
          <p:cNvSpPr/>
          <p:nvPr/>
        </p:nvSpPr>
        <p:spPr>
          <a:xfrm>
            <a:off x="13481806" y="194294"/>
            <a:ext cx="4761460" cy="1389481"/>
          </a:xfrm>
          <a:custGeom>
            <a:avLst/>
            <a:gdLst/>
            <a:ahLst/>
            <a:cxnLst/>
            <a:rect l="l" t="t" r="r" b="b"/>
            <a:pathLst>
              <a:path w="4761460" h="1389481">
                <a:moveTo>
                  <a:pt x="0" y="0"/>
                </a:moveTo>
                <a:lnTo>
                  <a:pt x="4761460" y="0"/>
                </a:lnTo>
                <a:lnTo>
                  <a:pt x="4761460" y="1389481"/>
                </a:lnTo>
                <a:lnTo>
                  <a:pt x="0" y="1389481"/>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8065435" y="4353216"/>
            <a:ext cx="7779013" cy="1006814"/>
          </a:xfrm>
          <a:prstGeom prst="rect">
            <a:avLst/>
          </a:prstGeom>
        </p:spPr>
        <p:txBody>
          <a:bodyPr wrap="square" lIns="0" tIns="0" rIns="0" bIns="0" rtlCol="0" anchor="t">
            <a:spAutoFit/>
          </a:bodyPr>
          <a:lstStyle/>
          <a:p>
            <a:pPr>
              <a:lnSpc>
                <a:spcPts val="8355"/>
              </a:lnSpc>
              <a:spcBef>
                <a:spcPct val="0"/>
              </a:spcBef>
            </a:pPr>
            <a:r>
              <a:rPr lang="en-US" sz="5950" b="1">
                <a:solidFill>
                  <a:srgbClr val="003462"/>
                </a:solidFill>
                <a:latin typeface="Source Sans Pro Heavy"/>
                <a:ea typeface="Source Sans Pro Heavy"/>
                <a:cs typeface="Source Sans Pro Heavy"/>
                <a:sym typeface="Source Sans Pro Heavy"/>
              </a:rPr>
              <a:t>Samantha A.M. Beeler</a:t>
            </a:r>
            <a:endParaRPr lang="en-US" sz="5967" b="1">
              <a:solidFill>
                <a:srgbClr val="003462"/>
              </a:solidFill>
              <a:latin typeface="Source Sans Pro Heavy"/>
              <a:ea typeface="Source Sans Pro Heavy"/>
              <a:cs typeface="Source Sans Pro Heavy"/>
              <a:sym typeface="Source Sans Pro Heavy"/>
            </a:endParaRPr>
          </a:p>
        </p:txBody>
      </p:sp>
      <p:sp>
        <p:nvSpPr>
          <p:cNvPr id="13" name="TextBox 13"/>
          <p:cNvSpPr txBox="1"/>
          <p:nvPr/>
        </p:nvSpPr>
        <p:spPr>
          <a:xfrm>
            <a:off x="8065509" y="5171588"/>
            <a:ext cx="2521986" cy="976958"/>
          </a:xfrm>
          <a:prstGeom prst="rect">
            <a:avLst/>
          </a:prstGeom>
        </p:spPr>
        <p:txBody>
          <a:bodyPr lIns="0" tIns="0" rIns="0" bIns="0" rtlCol="0" anchor="t">
            <a:spAutoFit/>
          </a:bodyPr>
          <a:lstStyle/>
          <a:p>
            <a:pPr marL="0" lvl="0" indent="0" algn="ctr">
              <a:lnSpc>
                <a:spcPts val="7161"/>
              </a:lnSpc>
              <a:spcBef>
                <a:spcPct val="0"/>
              </a:spcBef>
            </a:pPr>
            <a:r>
              <a:rPr lang="en-US" sz="5115">
                <a:solidFill>
                  <a:srgbClr val="0099D0"/>
                </a:solidFill>
                <a:latin typeface="Futura"/>
                <a:ea typeface="Futura"/>
                <a:cs typeface="Futura"/>
                <a:sym typeface="Futura"/>
              </a:rPr>
              <a:t>President</a:t>
            </a:r>
          </a:p>
        </p:txBody>
      </p:sp>
      <p:sp>
        <p:nvSpPr>
          <p:cNvPr id="14" name="TextBox 14"/>
          <p:cNvSpPr txBox="1"/>
          <p:nvPr/>
        </p:nvSpPr>
        <p:spPr>
          <a:xfrm>
            <a:off x="8065509" y="5948520"/>
            <a:ext cx="7978521" cy="976958"/>
          </a:xfrm>
          <a:prstGeom prst="rect">
            <a:avLst/>
          </a:prstGeom>
        </p:spPr>
        <p:txBody>
          <a:bodyPr lIns="0" tIns="0" rIns="0" bIns="0" rtlCol="0" anchor="t">
            <a:spAutoFit/>
          </a:bodyPr>
          <a:lstStyle/>
          <a:p>
            <a:pPr marL="0" lvl="0" indent="0" algn="ctr">
              <a:lnSpc>
                <a:spcPts val="7161"/>
              </a:lnSpc>
              <a:spcBef>
                <a:spcPct val="0"/>
              </a:spcBef>
            </a:pPr>
            <a:r>
              <a:rPr lang="en-US" sz="5115">
                <a:solidFill>
                  <a:srgbClr val="0099D0"/>
                </a:solidFill>
                <a:latin typeface="Futura"/>
                <a:ea typeface="Futura"/>
                <a:cs typeface="Futura"/>
                <a:sym typeface="Futura"/>
              </a:rPr>
              <a:t>The League of Credit Unions</a:t>
            </a:r>
          </a:p>
        </p:txBody>
      </p:sp>
      <p:sp>
        <p:nvSpPr>
          <p:cNvPr id="15" name="TextBox 15"/>
          <p:cNvSpPr txBox="1"/>
          <p:nvPr/>
        </p:nvSpPr>
        <p:spPr>
          <a:xfrm>
            <a:off x="1951537" y="1087777"/>
            <a:ext cx="10387521" cy="1264828"/>
          </a:xfrm>
          <a:prstGeom prst="rect">
            <a:avLst/>
          </a:prstGeom>
        </p:spPr>
        <p:txBody>
          <a:bodyPr lIns="0" tIns="0" rIns="0" bIns="0" rtlCol="0" anchor="t">
            <a:spAutoFit/>
          </a:bodyPr>
          <a:lstStyle/>
          <a:p>
            <a:pPr marL="0" lvl="0" indent="0" algn="l">
              <a:lnSpc>
                <a:spcPts val="10368"/>
              </a:lnSpc>
              <a:spcBef>
                <a:spcPct val="0"/>
              </a:spcBef>
            </a:pPr>
            <a:r>
              <a:rPr lang="en-US" sz="7405">
                <a:solidFill>
                  <a:srgbClr val="009899"/>
                </a:solidFill>
                <a:latin typeface="Source Sans Pro Heavy"/>
                <a:ea typeface="Source Sans Pro Heavy"/>
                <a:cs typeface="Source Sans Pro Heavy"/>
                <a:sym typeface="Source Sans Pro Heavy"/>
              </a:rPr>
              <a:t>From the President</a:t>
            </a:r>
          </a:p>
        </p:txBody>
      </p:sp>
      <p:sp>
        <p:nvSpPr>
          <p:cNvPr id="16" name="TextBox 16"/>
          <p:cNvSpPr txBox="1"/>
          <p:nvPr/>
        </p:nvSpPr>
        <p:spPr>
          <a:xfrm>
            <a:off x="1917124" y="262394"/>
            <a:ext cx="7268663" cy="1311256"/>
          </a:xfrm>
          <a:prstGeom prst="rect">
            <a:avLst/>
          </a:prstGeom>
        </p:spPr>
        <p:txBody>
          <a:bodyPr wrap="square" lIns="0" tIns="0" rIns="0" bIns="0" rtlCol="0" anchor="t">
            <a:spAutoFit/>
          </a:bodyPr>
          <a:lstStyle/>
          <a:p>
            <a:pPr algn="ctr">
              <a:lnSpc>
                <a:spcPts val="10615"/>
              </a:lnSpc>
            </a:pPr>
            <a:r>
              <a:rPr lang="en-US" sz="7582">
                <a:solidFill>
                  <a:srgbClr val="003462"/>
                </a:solidFill>
                <a:latin typeface="Fave"/>
                <a:ea typeface="Fave"/>
                <a:cs typeface="Fave"/>
                <a:sym typeface="Fave"/>
              </a:rPr>
              <a:t>Welcome and League Update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302159" y="1924819"/>
            <a:ext cx="10814651" cy="6965013"/>
          </a:xfrm>
          <a:custGeom>
            <a:avLst/>
            <a:gdLst/>
            <a:ahLst/>
            <a:cxnLst/>
            <a:rect l="l" t="t" r="r" b="b"/>
            <a:pathLst>
              <a:path w="10814651" h="6965013">
                <a:moveTo>
                  <a:pt x="0" y="0"/>
                </a:moveTo>
                <a:lnTo>
                  <a:pt x="10814651" y="0"/>
                </a:lnTo>
                <a:lnTo>
                  <a:pt x="10814651" y="6965013"/>
                </a:lnTo>
                <a:lnTo>
                  <a:pt x="0" y="6965013"/>
                </a:lnTo>
                <a:lnTo>
                  <a:pt x="0" y="0"/>
                </a:lnTo>
                <a:close/>
              </a:path>
            </a:pathLst>
          </a:custGeom>
          <a:blipFill>
            <a:blip r:embed="rId2"/>
            <a:stretch>
              <a:fillRect l="-4568" t="-15944" r="-106676" b="-68557"/>
            </a:stretch>
          </a:blipFill>
        </p:spPr>
        <p:txBody>
          <a:bodyPr/>
          <a:lstStyle/>
          <a:p>
            <a:endParaRPr lang="en-US"/>
          </a:p>
        </p:txBody>
      </p:sp>
      <p:grpSp>
        <p:nvGrpSpPr>
          <p:cNvPr id="3" name="Group 3"/>
          <p:cNvGrpSpPr/>
          <p:nvPr/>
        </p:nvGrpSpPr>
        <p:grpSpPr>
          <a:xfrm>
            <a:off x="6792956" y="-206696"/>
            <a:ext cx="11495044" cy="10493696"/>
            <a:chOff x="0" y="0"/>
            <a:chExt cx="3027501" cy="2763772"/>
          </a:xfrm>
        </p:grpSpPr>
        <p:sp>
          <p:nvSpPr>
            <p:cNvPr id="4" name="Freeform 4"/>
            <p:cNvSpPr/>
            <p:nvPr/>
          </p:nvSpPr>
          <p:spPr>
            <a:xfrm>
              <a:off x="0" y="0"/>
              <a:ext cx="3027501" cy="2763772"/>
            </a:xfrm>
            <a:custGeom>
              <a:avLst/>
              <a:gdLst/>
              <a:ahLst/>
              <a:cxnLst/>
              <a:rect l="l" t="t" r="r" b="b"/>
              <a:pathLst>
                <a:path w="3027501" h="2763772">
                  <a:moveTo>
                    <a:pt x="0" y="0"/>
                  </a:moveTo>
                  <a:lnTo>
                    <a:pt x="3027501" y="0"/>
                  </a:lnTo>
                  <a:lnTo>
                    <a:pt x="3027501" y="2763772"/>
                  </a:lnTo>
                  <a:lnTo>
                    <a:pt x="0" y="2763772"/>
                  </a:lnTo>
                  <a:close/>
                </a:path>
              </a:pathLst>
            </a:custGeom>
            <a:solidFill>
              <a:srgbClr val="0099D0"/>
            </a:solidFill>
          </p:spPr>
          <p:txBody>
            <a:bodyPr/>
            <a:lstStyle/>
            <a:p>
              <a:endParaRPr lang="en-US"/>
            </a:p>
          </p:txBody>
        </p:sp>
        <p:sp>
          <p:nvSpPr>
            <p:cNvPr id="5" name="TextBox 5"/>
            <p:cNvSpPr txBox="1"/>
            <p:nvPr/>
          </p:nvSpPr>
          <p:spPr>
            <a:xfrm>
              <a:off x="0" y="-85725"/>
              <a:ext cx="3027501" cy="2849497"/>
            </a:xfrm>
            <a:prstGeom prst="rect">
              <a:avLst/>
            </a:prstGeom>
          </p:spPr>
          <p:txBody>
            <a:bodyPr lIns="50800" tIns="50800" rIns="50800" bIns="50800" rtlCol="0" anchor="ctr"/>
            <a:lstStyle/>
            <a:p>
              <a:pPr algn="ctr">
                <a:lnSpc>
                  <a:spcPts val="2904"/>
                </a:lnSpc>
              </a:pPr>
              <a:endParaRPr/>
            </a:p>
          </p:txBody>
        </p:sp>
      </p:grpSp>
      <p:sp>
        <p:nvSpPr>
          <p:cNvPr id="6" name="Freeform 6"/>
          <p:cNvSpPr/>
          <p:nvPr/>
        </p:nvSpPr>
        <p:spPr>
          <a:xfrm>
            <a:off x="14020627" y="210540"/>
            <a:ext cx="4120973" cy="1202575"/>
          </a:xfrm>
          <a:custGeom>
            <a:avLst/>
            <a:gdLst/>
            <a:ahLst/>
            <a:cxnLst/>
            <a:rect l="l" t="t" r="r" b="b"/>
            <a:pathLst>
              <a:path w="4120973" h="1202575">
                <a:moveTo>
                  <a:pt x="0" y="0"/>
                </a:moveTo>
                <a:lnTo>
                  <a:pt x="4120973" y="0"/>
                </a:lnTo>
                <a:lnTo>
                  <a:pt x="4120973" y="1202575"/>
                </a:lnTo>
                <a:lnTo>
                  <a:pt x="0" y="1202575"/>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767350" y="4350600"/>
            <a:ext cx="6509188" cy="1087798"/>
          </a:xfrm>
          <a:prstGeom prst="rect">
            <a:avLst/>
          </a:prstGeom>
        </p:spPr>
        <p:txBody>
          <a:bodyPr lIns="0" tIns="0" rIns="0" bIns="0" rtlCol="0" anchor="t">
            <a:spAutoFit/>
          </a:bodyPr>
          <a:lstStyle/>
          <a:p>
            <a:pPr marL="0" lvl="0" indent="0" algn="l">
              <a:lnSpc>
                <a:spcPts val="9718"/>
              </a:lnSpc>
              <a:spcBef>
                <a:spcPct val="0"/>
              </a:spcBef>
            </a:pPr>
            <a:r>
              <a:rPr lang="en-US" sz="6900" b="1">
                <a:solidFill>
                  <a:srgbClr val="FFFFFF"/>
                </a:solidFill>
                <a:latin typeface="Futura Bold"/>
                <a:ea typeface="Futura Bold"/>
                <a:cs typeface="Futura Bold"/>
                <a:sym typeface="Futura Bold"/>
              </a:rPr>
              <a:t>Questions?</a:t>
            </a:r>
            <a:endParaRPr lang="en-US" sz="6941" b="1">
              <a:solidFill>
                <a:srgbClr val="FFFFFF"/>
              </a:solidFill>
              <a:latin typeface="Futura Bold"/>
              <a:ea typeface="Futura Bold"/>
              <a:cs typeface="Futura Bold"/>
              <a:sym typeface="Futura Bold"/>
            </a:endParaRPr>
          </a:p>
        </p:txBody>
      </p:sp>
      <p:pic>
        <p:nvPicPr>
          <p:cNvPr id="9" name="Picture 8" descr="Back of people's heads and raised hands at corporate presentation with speaker and whiteboard out of focus in background">
            <a:extLst>
              <a:ext uri="{FF2B5EF4-FFF2-40B4-BE49-F238E27FC236}">
                <a16:creationId xmlns:a16="http://schemas.microsoft.com/office/drawing/2014/main" id="{EE844077-F31A-7AAB-5B1E-DFB24770F0C6}"/>
              </a:ext>
            </a:extLst>
          </p:cNvPr>
          <p:cNvPicPr>
            <a:picLocks noChangeAspect="1"/>
          </p:cNvPicPr>
          <p:nvPr/>
        </p:nvPicPr>
        <p:blipFill>
          <a:blip r:embed="rId4"/>
          <a:stretch>
            <a:fillRect/>
          </a:stretch>
        </p:blipFill>
        <p:spPr>
          <a:xfrm>
            <a:off x="6588125" y="7422"/>
            <a:ext cx="16113125" cy="107801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924819" y="1660993"/>
            <a:ext cx="10814651" cy="6965013"/>
          </a:xfrm>
          <a:custGeom>
            <a:avLst/>
            <a:gdLst/>
            <a:ahLst/>
            <a:cxnLst/>
            <a:rect l="l" t="t" r="r" b="b"/>
            <a:pathLst>
              <a:path w="10814651" h="6965013">
                <a:moveTo>
                  <a:pt x="0" y="0"/>
                </a:moveTo>
                <a:lnTo>
                  <a:pt x="10814651" y="0"/>
                </a:lnTo>
                <a:lnTo>
                  <a:pt x="10814651" y="6965014"/>
                </a:lnTo>
                <a:lnTo>
                  <a:pt x="0" y="6965014"/>
                </a:lnTo>
                <a:lnTo>
                  <a:pt x="0" y="0"/>
                </a:lnTo>
                <a:close/>
              </a:path>
            </a:pathLst>
          </a:custGeom>
          <a:blipFill>
            <a:blip r:embed="rId2"/>
            <a:stretch>
              <a:fillRect l="-4568" t="-15944" r="-106676" b="-68557"/>
            </a:stretch>
          </a:blipFill>
        </p:spPr>
        <p:txBody>
          <a:bodyPr/>
          <a:lstStyle/>
          <a:p>
            <a:endParaRPr lang="en-US"/>
          </a:p>
        </p:txBody>
      </p:sp>
      <p:sp>
        <p:nvSpPr>
          <p:cNvPr id="3" name="Freeform 3"/>
          <p:cNvSpPr/>
          <p:nvPr/>
        </p:nvSpPr>
        <p:spPr>
          <a:xfrm>
            <a:off x="13437844" y="18446"/>
            <a:ext cx="4761460" cy="1389481"/>
          </a:xfrm>
          <a:custGeom>
            <a:avLst/>
            <a:gdLst/>
            <a:ahLst/>
            <a:cxnLst/>
            <a:rect l="l" t="t" r="r" b="b"/>
            <a:pathLst>
              <a:path w="4761460" h="1389481">
                <a:moveTo>
                  <a:pt x="0" y="0"/>
                </a:moveTo>
                <a:lnTo>
                  <a:pt x="4761460" y="0"/>
                </a:lnTo>
                <a:lnTo>
                  <a:pt x="4761460" y="1389481"/>
                </a:lnTo>
                <a:lnTo>
                  <a:pt x="0" y="138948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767350" y="4350600"/>
            <a:ext cx="6509188" cy="1087798"/>
          </a:xfrm>
          <a:prstGeom prst="rect">
            <a:avLst/>
          </a:prstGeom>
        </p:spPr>
        <p:txBody>
          <a:bodyPr lIns="0" tIns="0" rIns="0" bIns="0" rtlCol="0" anchor="t">
            <a:spAutoFit/>
          </a:bodyPr>
          <a:lstStyle/>
          <a:p>
            <a:pPr marL="0" lvl="0" indent="0" algn="l">
              <a:lnSpc>
                <a:spcPts val="9718"/>
              </a:lnSpc>
              <a:spcBef>
                <a:spcPct val="0"/>
              </a:spcBef>
            </a:pPr>
            <a:r>
              <a:rPr lang="en-US" sz="6900" b="1">
                <a:solidFill>
                  <a:srgbClr val="FFFFFF"/>
                </a:solidFill>
                <a:latin typeface="Futura Bold"/>
                <a:ea typeface="Futura Bold"/>
                <a:cs typeface="Futura Bold"/>
                <a:sym typeface="Futura Bold"/>
              </a:rPr>
              <a:t>Agenda</a:t>
            </a:r>
            <a:endParaRPr lang="en-US" sz="6941" b="1">
              <a:solidFill>
                <a:srgbClr val="FFFFFF"/>
              </a:solidFill>
              <a:latin typeface="Futura Bold"/>
              <a:ea typeface="Futura Bold"/>
              <a:cs typeface="Futura Bold"/>
              <a:sym typeface="Futura Bold"/>
            </a:endParaRPr>
          </a:p>
        </p:txBody>
      </p:sp>
      <p:sp>
        <p:nvSpPr>
          <p:cNvPr id="6" name="TextBox 5">
            <a:extLst>
              <a:ext uri="{FF2B5EF4-FFF2-40B4-BE49-F238E27FC236}">
                <a16:creationId xmlns:a16="http://schemas.microsoft.com/office/drawing/2014/main" id="{B0E3E9CC-B34C-8499-1F2B-169D03C0ECA4}"/>
              </a:ext>
            </a:extLst>
          </p:cNvPr>
          <p:cNvSpPr txBox="1"/>
          <p:nvPr/>
        </p:nvSpPr>
        <p:spPr>
          <a:xfrm>
            <a:off x="8575040" y="1326341"/>
            <a:ext cx="8370233" cy="8199552"/>
          </a:xfrm>
          <a:prstGeom prst="rect">
            <a:avLst/>
          </a:prstGeom>
        </p:spPr>
        <p:txBody>
          <a:bodyPr lIns="0" tIns="0" rIns="0" bIns="0" rtlCol="0" anchor="t">
            <a:spAutoFit/>
          </a:bodyPr>
          <a:lstStyle/>
          <a:p>
            <a:pPr marL="857250" lvl="0" indent="-857250" algn="l">
              <a:lnSpc>
                <a:spcPts val="9338"/>
              </a:lnSpc>
              <a:spcBef>
                <a:spcPct val="0"/>
              </a:spcBef>
              <a:buFont typeface="Arial"/>
              <a:buChar char="•"/>
            </a:pPr>
            <a:r>
              <a:rPr lang="en-US" sz="5400">
                <a:solidFill>
                  <a:srgbClr val="003462"/>
                </a:solidFill>
                <a:latin typeface="Futura"/>
                <a:ea typeface="Futura"/>
                <a:cs typeface="Futura"/>
              </a:rPr>
              <a:t>Welcome</a:t>
            </a:r>
          </a:p>
          <a:p>
            <a:pPr marL="857250" indent="-857250">
              <a:lnSpc>
                <a:spcPts val="9338"/>
              </a:lnSpc>
              <a:spcBef>
                <a:spcPct val="0"/>
              </a:spcBef>
              <a:buFont typeface="Arial"/>
              <a:buChar char="•"/>
            </a:pPr>
            <a:r>
              <a:rPr lang="en-US" sz="5400">
                <a:solidFill>
                  <a:srgbClr val="003462"/>
                </a:solidFill>
                <a:latin typeface="Futura"/>
                <a:ea typeface="Futura"/>
                <a:cs typeface="Futura"/>
              </a:rPr>
              <a:t>Schedule</a:t>
            </a:r>
          </a:p>
          <a:p>
            <a:pPr marL="857250" indent="-857250">
              <a:lnSpc>
                <a:spcPts val="9338"/>
              </a:lnSpc>
              <a:spcBef>
                <a:spcPct val="0"/>
              </a:spcBef>
              <a:buFont typeface="Arial"/>
              <a:buChar char="•"/>
            </a:pPr>
            <a:r>
              <a:rPr lang="en-US" sz="5400">
                <a:solidFill>
                  <a:srgbClr val="003462"/>
                </a:solidFill>
                <a:latin typeface="Futura"/>
                <a:ea typeface="Futura"/>
                <a:cs typeface="Futura"/>
              </a:rPr>
              <a:t>Prepare for the Hill</a:t>
            </a:r>
          </a:p>
          <a:p>
            <a:pPr marL="857250" indent="-857250">
              <a:lnSpc>
                <a:spcPts val="9338"/>
              </a:lnSpc>
              <a:spcBef>
                <a:spcPct val="0"/>
              </a:spcBef>
              <a:buFont typeface="Arial"/>
              <a:buChar char="•"/>
            </a:pPr>
            <a:r>
              <a:rPr lang="en-US" sz="5400">
                <a:solidFill>
                  <a:srgbClr val="003462"/>
                </a:solidFill>
                <a:latin typeface="Futura"/>
                <a:ea typeface="Futura"/>
                <a:cs typeface="Futura"/>
              </a:rPr>
              <a:t>Legislative Priorities</a:t>
            </a:r>
          </a:p>
          <a:p>
            <a:pPr marL="857250" indent="-857250">
              <a:lnSpc>
                <a:spcPts val="9338"/>
              </a:lnSpc>
              <a:spcBef>
                <a:spcPct val="0"/>
              </a:spcBef>
              <a:buFont typeface="Arial"/>
              <a:buChar char="•"/>
            </a:pPr>
            <a:r>
              <a:rPr lang="en-US" sz="5400">
                <a:solidFill>
                  <a:srgbClr val="003462"/>
                </a:solidFill>
                <a:latin typeface="Futura"/>
                <a:ea typeface="Futura"/>
                <a:cs typeface="Futura"/>
              </a:rPr>
              <a:t>Regulatory Priorities</a:t>
            </a:r>
          </a:p>
          <a:p>
            <a:pPr marL="857250" indent="-857250">
              <a:lnSpc>
                <a:spcPts val="9338"/>
              </a:lnSpc>
              <a:spcBef>
                <a:spcPct val="0"/>
              </a:spcBef>
              <a:buFont typeface="Arial"/>
              <a:buChar char="•"/>
            </a:pPr>
            <a:r>
              <a:rPr lang="en-US" sz="5400">
                <a:solidFill>
                  <a:srgbClr val="003462"/>
                </a:solidFill>
                <a:latin typeface="Futura"/>
                <a:ea typeface="Futura"/>
                <a:cs typeface="Futura"/>
              </a:rPr>
              <a:t>Fundraising at GAC</a:t>
            </a:r>
          </a:p>
          <a:p>
            <a:pPr marL="857250" indent="-857250">
              <a:lnSpc>
                <a:spcPts val="9338"/>
              </a:lnSpc>
              <a:spcBef>
                <a:spcPct val="0"/>
              </a:spcBef>
              <a:buFont typeface="Arial"/>
              <a:buChar char="•"/>
            </a:pPr>
            <a:r>
              <a:rPr lang="en-US" sz="5400">
                <a:solidFill>
                  <a:srgbClr val="003462"/>
                </a:solidFill>
                <a:latin typeface="Futura"/>
                <a:ea typeface="Futura"/>
                <a:cs typeface="Futura"/>
              </a:rPr>
              <a:t>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C9851-3444-6E7B-D1C6-606D0B5B525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671A4C4-A8BA-8E53-8F85-EB31B691D3FD}"/>
              </a:ext>
            </a:extLst>
          </p:cNvPr>
          <p:cNvSpPr/>
          <p:nvPr/>
        </p:nvSpPr>
        <p:spPr>
          <a:xfrm>
            <a:off x="16189811" y="-182307"/>
            <a:ext cx="18490537" cy="10469307"/>
          </a:xfrm>
          <a:custGeom>
            <a:avLst/>
            <a:gdLst/>
            <a:ahLst/>
            <a:cxnLst/>
            <a:rect l="l" t="t" r="r" b="b"/>
            <a:pathLst>
              <a:path w="18490537" h="10469307">
                <a:moveTo>
                  <a:pt x="0" y="0"/>
                </a:moveTo>
                <a:lnTo>
                  <a:pt x="18490537" y="0"/>
                </a:lnTo>
                <a:lnTo>
                  <a:pt x="18490537" y="10469307"/>
                </a:lnTo>
                <a:lnTo>
                  <a:pt x="0" y="10469307"/>
                </a:lnTo>
                <a:lnTo>
                  <a:pt x="0" y="0"/>
                </a:lnTo>
                <a:close/>
              </a:path>
            </a:pathLst>
          </a:custGeom>
          <a:blipFill>
            <a:blip r:embed="rId2"/>
            <a:stretch>
              <a:fillRect l="-3561" t="-1442" b="-1442"/>
            </a:stretch>
          </a:blipFill>
        </p:spPr>
        <p:txBody>
          <a:bodyPr/>
          <a:lstStyle/>
          <a:p>
            <a:endParaRPr lang="en-US"/>
          </a:p>
        </p:txBody>
      </p:sp>
      <p:sp>
        <p:nvSpPr>
          <p:cNvPr id="3" name="AutoShape 3">
            <a:extLst>
              <a:ext uri="{FF2B5EF4-FFF2-40B4-BE49-F238E27FC236}">
                <a16:creationId xmlns:a16="http://schemas.microsoft.com/office/drawing/2014/main" id="{EBB6BC45-6B80-9E38-53DC-ED11D4EFEC0F}"/>
              </a:ext>
            </a:extLst>
          </p:cNvPr>
          <p:cNvSpPr/>
          <p:nvPr/>
        </p:nvSpPr>
        <p:spPr>
          <a:xfrm flipV="1">
            <a:off x="16156474" y="0"/>
            <a:ext cx="0" cy="10287000"/>
          </a:xfrm>
          <a:prstGeom prst="line">
            <a:avLst/>
          </a:prstGeom>
          <a:ln w="66675" cap="flat">
            <a:solidFill>
              <a:srgbClr val="0099D0"/>
            </a:solidFill>
            <a:prstDash val="solid"/>
            <a:headEnd type="none" w="sm" len="sm"/>
            <a:tailEnd type="none" w="sm" len="sm"/>
          </a:ln>
        </p:spPr>
        <p:txBody>
          <a:bodyPr/>
          <a:lstStyle/>
          <a:p>
            <a:endParaRPr lang="en-US"/>
          </a:p>
        </p:txBody>
      </p:sp>
      <p:sp>
        <p:nvSpPr>
          <p:cNvPr id="4" name="Freeform 4">
            <a:extLst>
              <a:ext uri="{FF2B5EF4-FFF2-40B4-BE49-F238E27FC236}">
                <a16:creationId xmlns:a16="http://schemas.microsoft.com/office/drawing/2014/main" id="{BD9C1372-0B00-3B57-A8AA-58011FE5C6E0}"/>
              </a:ext>
            </a:extLst>
          </p:cNvPr>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3"/>
            <a:stretch>
              <a:fillRect/>
            </a:stretch>
          </a:blipFill>
        </p:spPr>
        <p:txBody>
          <a:bodyPr/>
          <a:lstStyle/>
          <a:p>
            <a:endParaRPr lang="en-US"/>
          </a:p>
        </p:txBody>
      </p:sp>
      <p:sp>
        <p:nvSpPr>
          <p:cNvPr id="5" name="TextBox 5">
            <a:extLst>
              <a:ext uri="{FF2B5EF4-FFF2-40B4-BE49-F238E27FC236}">
                <a16:creationId xmlns:a16="http://schemas.microsoft.com/office/drawing/2014/main" id="{44D4AE73-F80D-449F-C2B1-559D377A3DCB}"/>
              </a:ext>
            </a:extLst>
          </p:cNvPr>
          <p:cNvSpPr txBox="1"/>
          <p:nvPr/>
        </p:nvSpPr>
        <p:spPr>
          <a:xfrm>
            <a:off x="2008687" y="1059202"/>
            <a:ext cx="10387521" cy="1264828"/>
          </a:xfrm>
          <a:prstGeom prst="rect">
            <a:avLst/>
          </a:prstGeom>
        </p:spPr>
        <p:txBody>
          <a:bodyPr lIns="0" tIns="0" rIns="0" bIns="0" rtlCol="0" anchor="t">
            <a:spAutoFit/>
          </a:bodyPr>
          <a:lstStyle/>
          <a:p>
            <a:pPr>
              <a:lnSpc>
                <a:spcPts val="10368"/>
              </a:lnSpc>
              <a:spcBef>
                <a:spcPct val="0"/>
              </a:spcBef>
            </a:pPr>
            <a:r>
              <a:rPr lang="en-US" sz="7400">
                <a:solidFill>
                  <a:srgbClr val="009899"/>
                </a:solidFill>
                <a:latin typeface="Source Sans Pro Heavy"/>
                <a:ea typeface="Source Sans Pro Heavy"/>
                <a:cs typeface="Source Sans Pro Heavy"/>
                <a:sym typeface="Source Sans Pro Heavy"/>
              </a:rPr>
              <a:t>Grassroots Advocacy</a:t>
            </a:r>
            <a:endParaRPr lang="en-US" sz="7405">
              <a:solidFill>
                <a:srgbClr val="009899"/>
              </a:solidFill>
              <a:latin typeface="Source Sans Pro Heavy"/>
              <a:ea typeface="Source Sans Pro Heavy"/>
              <a:cs typeface="Source Sans Pro Heavy"/>
              <a:sym typeface="Source Sans Pro Heavy"/>
            </a:endParaRPr>
          </a:p>
        </p:txBody>
      </p:sp>
      <p:sp>
        <p:nvSpPr>
          <p:cNvPr id="6" name="TextBox 6">
            <a:extLst>
              <a:ext uri="{FF2B5EF4-FFF2-40B4-BE49-F238E27FC236}">
                <a16:creationId xmlns:a16="http://schemas.microsoft.com/office/drawing/2014/main" id="{FD5A78A8-FAB8-5B0B-0C99-D2780D96ACA8}"/>
              </a:ext>
            </a:extLst>
          </p:cNvPr>
          <p:cNvSpPr txBox="1"/>
          <p:nvPr/>
        </p:nvSpPr>
        <p:spPr>
          <a:xfrm>
            <a:off x="2186972" y="281753"/>
            <a:ext cx="4594828" cy="1311256"/>
          </a:xfrm>
          <a:prstGeom prst="rect">
            <a:avLst/>
          </a:prstGeom>
        </p:spPr>
        <p:txBody>
          <a:bodyPr wrap="square" lIns="0" tIns="0" rIns="0" bIns="0" rtlCol="0" anchor="t">
            <a:spAutoFit/>
          </a:bodyPr>
          <a:lstStyle/>
          <a:p>
            <a:pPr>
              <a:lnSpc>
                <a:spcPts val="10615"/>
              </a:lnSpc>
            </a:pPr>
            <a:r>
              <a:rPr lang="en-US" sz="7550">
                <a:solidFill>
                  <a:srgbClr val="003462"/>
                </a:solidFill>
                <a:latin typeface="Fave"/>
                <a:ea typeface="Fave"/>
                <a:cs typeface="Fave"/>
              </a:rPr>
              <a:t>The Power of </a:t>
            </a:r>
            <a:endParaRPr lang="en-US" sz="7550">
              <a:solidFill>
                <a:srgbClr val="003462"/>
              </a:solidFill>
              <a:latin typeface="Fave"/>
              <a:ea typeface="Fave"/>
              <a:cs typeface="Fave"/>
              <a:sym typeface="Fave"/>
            </a:endParaRPr>
          </a:p>
        </p:txBody>
      </p:sp>
      <p:sp>
        <p:nvSpPr>
          <p:cNvPr id="8" name="Content Placeholder 2">
            <a:extLst>
              <a:ext uri="{FF2B5EF4-FFF2-40B4-BE49-F238E27FC236}">
                <a16:creationId xmlns:a16="http://schemas.microsoft.com/office/drawing/2014/main" id="{5C942BFC-F789-C3D7-E279-FBB4A26AB4E7}"/>
              </a:ext>
            </a:extLst>
          </p:cNvPr>
          <p:cNvSpPr>
            <a:spLocks noGrp="1"/>
          </p:cNvSpPr>
          <p:nvPr/>
        </p:nvSpPr>
        <p:spPr>
          <a:xfrm>
            <a:off x="1536513" y="2686802"/>
            <a:ext cx="7212155" cy="652272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a:solidFill>
                  <a:srgbClr val="0F2749"/>
                </a:solidFill>
                <a:latin typeface="Futura"/>
                <a:ea typeface="Calibri"/>
                <a:cs typeface="Calibri"/>
              </a:rPr>
              <a:t>This opportunity to share the credit union difference and our structure as not-for-profit financial cooperatives to lawmakers is vital to the success of the entire industry.</a:t>
            </a:r>
          </a:p>
          <a:p>
            <a:r>
              <a:rPr lang="en-US" sz="2600">
                <a:solidFill>
                  <a:srgbClr val="0F2749"/>
                </a:solidFill>
                <a:latin typeface="Futura"/>
              </a:rPr>
              <a:t>These meetings also provide a window to engage and educate Congress on credit union priorities, such as interchange mandates, charter modernization, regulatory overreach, and more.</a:t>
            </a:r>
            <a:endParaRPr lang="en-US" sz="2600">
              <a:solidFill>
                <a:srgbClr val="0F2749"/>
              </a:solidFill>
              <a:latin typeface="Futura"/>
              <a:ea typeface="Calibri"/>
              <a:cs typeface="Calibri"/>
            </a:endParaRPr>
          </a:p>
          <a:p>
            <a:r>
              <a:rPr lang="en-US" sz="2600">
                <a:solidFill>
                  <a:srgbClr val="0F2749"/>
                </a:solidFill>
                <a:latin typeface="Futura"/>
              </a:rPr>
              <a:t>Credit unions advocating in-person helps moves the needle on legislative priorities.</a:t>
            </a:r>
            <a:br>
              <a:rPr lang="en-US" sz="2600">
                <a:latin typeface="Futura"/>
              </a:rPr>
            </a:br>
            <a:endParaRPr lang="en-US" sz="2600">
              <a:solidFill>
                <a:schemeClr val="tx1">
                  <a:lumMod val="85000"/>
                  <a:lumOff val="15000"/>
                </a:schemeClr>
              </a:solidFill>
              <a:latin typeface="Futura"/>
              <a:ea typeface="Calibri"/>
              <a:cs typeface="Calibri"/>
            </a:endParaRPr>
          </a:p>
          <a:p>
            <a:pPr marL="0" indent="0" algn="ctr">
              <a:buNone/>
            </a:pPr>
            <a:r>
              <a:rPr lang="en-US" sz="2600" b="1">
                <a:solidFill>
                  <a:srgbClr val="002060"/>
                </a:solidFill>
                <a:latin typeface="Futura"/>
                <a:ea typeface="Calibri"/>
                <a:cs typeface="Calibri"/>
              </a:rPr>
              <a:t>Thank you for participating in 2025 GAC!</a:t>
            </a:r>
            <a:endParaRPr lang="en-US" sz="2600">
              <a:solidFill>
                <a:srgbClr val="002060"/>
              </a:solidFill>
              <a:latin typeface="Futura"/>
              <a:ea typeface="Calibri"/>
              <a:cs typeface="Calibri"/>
            </a:endParaRPr>
          </a:p>
        </p:txBody>
      </p:sp>
      <p:pic>
        <p:nvPicPr>
          <p:cNvPr id="7" name="Picture 6" descr="A group of people posing for a photo&#10;&#10;AI-generated content may be incorrect.">
            <a:extLst>
              <a:ext uri="{FF2B5EF4-FFF2-40B4-BE49-F238E27FC236}">
                <a16:creationId xmlns:a16="http://schemas.microsoft.com/office/drawing/2014/main" id="{FE02F980-57E6-469A-DF89-1E5D32C2EA72}"/>
              </a:ext>
            </a:extLst>
          </p:cNvPr>
          <p:cNvPicPr>
            <a:picLocks noChangeAspect="1"/>
          </p:cNvPicPr>
          <p:nvPr/>
        </p:nvPicPr>
        <p:blipFill>
          <a:blip r:embed="rId4"/>
          <a:stretch>
            <a:fillRect/>
          </a:stretch>
        </p:blipFill>
        <p:spPr>
          <a:xfrm>
            <a:off x="9575320" y="2329132"/>
            <a:ext cx="9834114" cy="7246189"/>
          </a:xfrm>
          <a:prstGeom prst="rect">
            <a:avLst/>
          </a:prstGeom>
        </p:spPr>
      </p:pic>
    </p:spTree>
    <p:extLst>
      <p:ext uri="{BB962C8B-B14F-4D97-AF65-F5344CB8AC3E}">
        <p14:creationId xmlns:p14="http://schemas.microsoft.com/office/powerpoint/2010/main" val="1183296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9339" y="1115756"/>
            <a:ext cx="8167511" cy="1207009"/>
          </a:xfrm>
          <a:prstGeom prst="rect">
            <a:avLst/>
          </a:prstGeom>
        </p:spPr>
        <p:txBody>
          <a:bodyPr lIns="0" tIns="0" rIns="0" bIns="0" rtlCol="0" anchor="t">
            <a:spAutoFit/>
          </a:bodyPr>
          <a:lstStyle/>
          <a:p>
            <a:pPr algn="r">
              <a:lnSpc>
                <a:spcPts val="9960"/>
              </a:lnSpc>
            </a:pPr>
            <a:r>
              <a:rPr lang="en-US" sz="7114" b="1">
                <a:solidFill>
                  <a:srgbClr val="003462"/>
                </a:solidFill>
                <a:latin typeface="Source Sans Pro Heavy"/>
                <a:ea typeface="Source Sans Pro Heavy"/>
                <a:cs typeface="Source Sans Pro Heavy"/>
                <a:sym typeface="Source Sans Pro Heavy"/>
              </a:rPr>
              <a:t>ADVOCACY TEAM</a:t>
            </a:r>
          </a:p>
        </p:txBody>
      </p:sp>
      <p:sp>
        <p:nvSpPr>
          <p:cNvPr id="3" name="TextBox 3"/>
          <p:cNvSpPr txBox="1"/>
          <p:nvPr/>
        </p:nvSpPr>
        <p:spPr>
          <a:xfrm>
            <a:off x="2084138" y="302212"/>
            <a:ext cx="3457918" cy="1560413"/>
          </a:xfrm>
          <a:prstGeom prst="rect">
            <a:avLst/>
          </a:prstGeom>
        </p:spPr>
        <p:txBody>
          <a:bodyPr lIns="0" tIns="0" rIns="0" bIns="0" rtlCol="0" anchor="t">
            <a:spAutoFit/>
          </a:bodyPr>
          <a:lstStyle/>
          <a:p>
            <a:pPr algn="ctr">
              <a:lnSpc>
                <a:spcPts val="11996"/>
              </a:lnSpc>
            </a:pPr>
            <a:r>
              <a:rPr lang="en-US" sz="8568">
                <a:solidFill>
                  <a:srgbClr val="006E79"/>
                </a:solidFill>
                <a:latin typeface="Fave"/>
                <a:ea typeface="Fave"/>
                <a:cs typeface="Fave"/>
                <a:sym typeface="Fave"/>
              </a:rPr>
              <a:t>Your League</a:t>
            </a:r>
          </a:p>
        </p:txBody>
      </p:sp>
      <p:sp>
        <p:nvSpPr>
          <p:cNvPr id="48" name="Freeform 48"/>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2"/>
            <a:stretch>
              <a:fillRect/>
            </a:stretch>
          </a:blipFill>
        </p:spPr>
        <p:txBody>
          <a:bodyPr/>
          <a:lstStyle/>
          <a:p>
            <a:endParaRPr lang="en-US"/>
          </a:p>
        </p:txBody>
      </p:sp>
      <p:sp>
        <p:nvSpPr>
          <p:cNvPr id="133" name="TextBox 2">
            <a:extLst>
              <a:ext uri="{FF2B5EF4-FFF2-40B4-BE49-F238E27FC236}">
                <a16:creationId xmlns:a16="http://schemas.microsoft.com/office/drawing/2014/main" id="{902B8E87-4E19-7F77-841F-25A8616EDD61}"/>
              </a:ext>
            </a:extLst>
          </p:cNvPr>
          <p:cNvSpPr txBox="1"/>
          <p:nvPr/>
        </p:nvSpPr>
        <p:spPr>
          <a:xfrm>
            <a:off x="648981" y="9871586"/>
            <a:ext cx="1921719" cy="334525"/>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511"/>
              </a:lnSpc>
            </a:pPr>
            <a:r>
              <a:rPr lang="en-US" sz="1794">
                <a:solidFill>
                  <a:srgbClr val="0B2F63"/>
                </a:solidFill>
                <a:latin typeface="Futura"/>
                <a:ea typeface="Futura"/>
                <a:cs typeface="Futura"/>
                <a:sym typeface="Futura"/>
              </a:rPr>
              <a:t>(850) 375-2532</a:t>
            </a:r>
          </a:p>
        </p:txBody>
      </p:sp>
      <p:sp>
        <p:nvSpPr>
          <p:cNvPr id="134" name="TextBox 3">
            <a:extLst>
              <a:ext uri="{FF2B5EF4-FFF2-40B4-BE49-F238E27FC236}">
                <a16:creationId xmlns:a16="http://schemas.microsoft.com/office/drawing/2014/main" id="{855FEFA2-4D79-11F0-2932-1E162A31F730}"/>
              </a:ext>
            </a:extLst>
          </p:cNvPr>
          <p:cNvSpPr txBox="1"/>
          <p:nvPr/>
        </p:nvSpPr>
        <p:spPr>
          <a:xfrm>
            <a:off x="4243501" y="9735269"/>
            <a:ext cx="2687918" cy="334524"/>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511"/>
              </a:lnSpc>
            </a:pPr>
            <a:r>
              <a:rPr lang="en-US" sz="1794">
                <a:solidFill>
                  <a:srgbClr val="0B2F63"/>
                </a:solidFill>
                <a:latin typeface="Futura"/>
                <a:ea typeface="Futura"/>
                <a:cs typeface="Futura"/>
                <a:sym typeface="Futura"/>
              </a:rPr>
              <a:t>(229) 977-0461</a:t>
            </a:r>
          </a:p>
        </p:txBody>
      </p:sp>
      <p:grpSp>
        <p:nvGrpSpPr>
          <p:cNvPr id="135" name="Group 134">
            <a:extLst>
              <a:ext uri="{FF2B5EF4-FFF2-40B4-BE49-F238E27FC236}">
                <a16:creationId xmlns:a16="http://schemas.microsoft.com/office/drawing/2014/main" id="{CC98693B-B68D-37F4-53CC-36384CA694A0}"/>
              </a:ext>
            </a:extLst>
          </p:cNvPr>
          <p:cNvGrpSpPr/>
          <p:nvPr/>
        </p:nvGrpSpPr>
        <p:grpSpPr>
          <a:xfrm>
            <a:off x="691763" y="6588899"/>
            <a:ext cx="2131478" cy="2159292"/>
            <a:chOff x="691763" y="6451959"/>
            <a:chExt cx="955705" cy="968176"/>
          </a:xfrm>
        </p:grpSpPr>
        <p:sp>
          <p:nvSpPr>
            <p:cNvPr id="218" name="Freeform 5">
              <a:extLst>
                <a:ext uri="{FF2B5EF4-FFF2-40B4-BE49-F238E27FC236}">
                  <a16:creationId xmlns:a16="http://schemas.microsoft.com/office/drawing/2014/main" id="{917343DA-DBAE-CA83-D20B-180BDD7E6749}"/>
                </a:ext>
              </a:extLst>
            </p:cNvPr>
            <p:cNvSpPr/>
            <p:nvPr/>
          </p:nvSpPr>
          <p:spPr>
            <a:xfrm>
              <a:off x="691763" y="6451959"/>
              <a:ext cx="955705" cy="968176"/>
            </a:xfrm>
            <a:custGeom>
              <a:avLst/>
              <a:gdLst/>
              <a:ahLst/>
              <a:cxnLst/>
              <a:rect l="l" t="t" r="r" b="b"/>
              <a:pathLst>
                <a:path w="955705" h="968176">
                  <a:moveTo>
                    <a:pt x="477853" y="0"/>
                  </a:moveTo>
                  <a:cubicBezTo>
                    <a:pt x="213942" y="0"/>
                    <a:pt x="0" y="216734"/>
                    <a:pt x="0" y="484088"/>
                  </a:cubicBezTo>
                  <a:cubicBezTo>
                    <a:pt x="0" y="751443"/>
                    <a:pt x="213942" y="968176"/>
                    <a:pt x="477853" y="968176"/>
                  </a:cubicBezTo>
                  <a:cubicBezTo>
                    <a:pt x="741763" y="968176"/>
                    <a:pt x="955705" y="751443"/>
                    <a:pt x="955705" y="484088"/>
                  </a:cubicBezTo>
                  <a:cubicBezTo>
                    <a:pt x="955705" y="216734"/>
                    <a:pt x="741763" y="0"/>
                    <a:pt x="477853" y="0"/>
                  </a:cubicBezTo>
                  <a:close/>
                </a:path>
              </a:pathLst>
            </a:custGeom>
            <a:gradFill rotWithShape="1">
              <a:gsLst>
                <a:gs pos="0">
                  <a:srgbClr val="399CC5">
                    <a:alpha val="100000"/>
                  </a:srgbClr>
                </a:gs>
                <a:gs pos="100000">
                  <a:srgbClr val="009899">
                    <a:alpha val="100000"/>
                  </a:srgbClr>
                </a:gs>
              </a:gsLst>
              <a:path path="circle">
                <a:fillToRect r="100000" b="100000"/>
              </a:path>
              <a:tileRect l="-100000" t="-100000"/>
            </a:gradFill>
          </p:spPr>
          <p:txBody>
            <a:bodyPr/>
            <a:lstStyle/>
            <a:p>
              <a:endParaRPr lang="en-US"/>
            </a:p>
          </p:txBody>
        </p:sp>
        <p:sp>
          <p:nvSpPr>
            <p:cNvPr id="219" name="TextBox 6">
              <a:extLst>
                <a:ext uri="{FF2B5EF4-FFF2-40B4-BE49-F238E27FC236}">
                  <a16:creationId xmlns:a16="http://schemas.microsoft.com/office/drawing/2014/main" id="{D2999858-CFF7-D423-C26E-5D38016BB0AA}"/>
                </a:ext>
              </a:extLst>
            </p:cNvPr>
            <p:cNvSpPr txBox="1"/>
            <p:nvPr/>
          </p:nvSpPr>
          <p:spPr>
            <a:xfrm>
              <a:off x="781360" y="6485576"/>
              <a:ext cx="776511" cy="843793"/>
            </a:xfrm>
            <a:prstGeom prst="rect">
              <a:avLst/>
            </a:prstGeom>
          </p:spPr>
          <p:txBody>
            <a:bodyPr lIns="36256" tIns="36256" rIns="36256" bIns="3625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840"/>
                </a:lnSpc>
              </a:pPr>
              <a:endParaRPr/>
            </a:p>
          </p:txBody>
        </p:sp>
      </p:grpSp>
      <p:grpSp>
        <p:nvGrpSpPr>
          <p:cNvPr id="136" name="Group 135">
            <a:extLst>
              <a:ext uri="{FF2B5EF4-FFF2-40B4-BE49-F238E27FC236}">
                <a16:creationId xmlns:a16="http://schemas.microsoft.com/office/drawing/2014/main" id="{8706CAEE-2477-82B3-0354-6980A62DF0D2}"/>
              </a:ext>
            </a:extLst>
          </p:cNvPr>
          <p:cNvGrpSpPr/>
          <p:nvPr/>
        </p:nvGrpSpPr>
        <p:grpSpPr>
          <a:xfrm>
            <a:off x="648981" y="6684548"/>
            <a:ext cx="2063644" cy="2063644"/>
            <a:chOff x="648981" y="6547608"/>
            <a:chExt cx="812800" cy="812800"/>
          </a:xfrm>
        </p:grpSpPr>
        <p:sp>
          <p:nvSpPr>
            <p:cNvPr id="217" name="Freeform 8">
              <a:extLst>
                <a:ext uri="{FF2B5EF4-FFF2-40B4-BE49-F238E27FC236}">
                  <a16:creationId xmlns:a16="http://schemas.microsoft.com/office/drawing/2014/main" id="{40C07D69-6EA5-F3F2-D8C1-023E700911FC}"/>
                </a:ext>
              </a:extLst>
            </p:cNvPr>
            <p:cNvSpPr/>
            <p:nvPr/>
          </p:nvSpPr>
          <p:spPr>
            <a:xfrm>
              <a:off x="648981" y="654760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3654" t="-21263" r="-5580" b="-24560"/>
              </a:stretch>
            </a:blipFill>
          </p:spPr>
          <p:txBody>
            <a:bodyPr/>
            <a:lstStyle/>
            <a:p>
              <a:endParaRPr lang="en-US"/>
            </a:p>
          </p:txBody>
        </p:sp>
      </p:grpSp>
      <p:grpSp>
        <p:nvGrpSpPr>
          <p:cNvPr id="137" name="Group 136">
            <a:extLst>
              <a:ext uri="{FF2B5EF4-FFF2-40B4-BE49-F238E27FC236}">
                <a16:creationId xmlns:a16="http://schemas.microsoft.com/office/drawing/2014/main" id="{961B913D-D43A-01D9-8205-DAF91B9C46DE}"/>
              </a:ext>
            </a:extLst>
          </p:cNvPr>
          <p:cNvGrpSpPr/>
          <p:nvPr/>
        </p:nvGrpSpPr>
        <p:grpSpPr>
          <a:xfrm>
            <a:off x="4304808" y="6597619"/>
            <a:ext cx="2131478" cy="2159292"/>
            <a:chOff x="4304808" y="6460679"/>
            <a:chExt cx="955705" cy="968176"/>
          </a:xfrm>
        </p:grpSpPr>
        <p:sp>
          <p:nvSpPr>
            <p:cNvPr id="215" name="Freeform 10">
              <a:extLst>
                <a:ext uri="{FF2B5EF4-FFF2-40B4-BE49-F238E27FC236}">
                  <a16:creationId xmlns:a16="http://schemas.microsoft.com/office/drawing/2014/main" id="{A35F8FD9-AB66-F1AC-2ACA-0994372D21DD}"/>
                </a:ext>
              </a:extLst>
            </p:cNvPr>
            <p:cNvSpPr/>
            <p:nvPr/>
          </p:nvSpPr>
          <p:spPr>
            <a:xfrm>
              <a:off x="4304808" y="6460679"/>
              <a:ext cx="955705" cy="968176"/>
            </a:xfrm>
            <a:custGeom>
              <a:avLst/>
              <a:gdLst/>
              <a:ahLst/>
              <a:cxnLst/>
              <a:rect l="l" t="t" r="r" b="b"/>
              <a:pathLst>
                <a:path w="955705" h="968176">
                  <a:moveTo>
                    <a:pt x="477853" y="0"/>
                  </a:moveTo>
                  <a:cubicBezTo>
                    <a:pt x="213942" y="0"/>
                    <a:pt x="0" y="216734"/>
                    <a:pt x="0" y="484088"/>
                  </a:cubicBezTo>
                  <a:cubicBezTo>
                    <a:pt x="0" y="751443"/>
                    <a:pt x="213942" y="968176"/>
                    <a:pt x="477853" y="968176"/>
                  </a:cubicBezTo>
                  <a:cubicBezTo>
                    <a:pt x="741763" y="968176"/>
                    <a:pt x="955705" y="751443"/>
                    <a:pt x="955705" y="484088"/>
                  </a:cubicBezTo>
                  <a:cubicBezTo>
                    <a:pt x="955705" y="216734"/>
                    <a:pt x="741763" y="0"/>
                    <a:pt x="477853" y="0"/>
                  </a:cubicBezTo>
                  <a:close/>
                </a:path>
              </a:pathLst>
            </a:custGeom>
            <a:gradFill rotWithShape="1">
              <a:gsLst>
                <a:gs pos="0">
                  <a:srgbClr val="399CC5">
                    <a:alpha val="100000"/>
                  </a:srgbClr>
                </a:gs>
                <a:gs pos="100000">
                  <a:srgbClr val="009899">
                    <a:alpha val="100000"/>
                  </a:srgbClr>
                </a:gs>
              </a:gsLst>
              <a:path path="circle">
                <a:fillToRect r="100000" b="100000"/>
              </a:path>
              <a:tileRect l="-100000" t="-100000"/>
            </a:gradFill>
          </p:spPr>
          <p:txBody>
            <a:bodyPr/>
            <a:lstStyle/>
            <a:p>
              <a:endParaRPr lang="en-US"/>
            </a:p>
          </p:txBody>
        </p:sp>
        <p:sp>
          <p:nvSpPr>
            <p:cNvPr id="216" name="TextBox 11">
              <a:extLst>
                <a:ext uri="{FF2B5EF4-FFF2-40B4-BE49-F238E27FC236}">
                  <a16:creationId xmlns:a16="http://schemas.microsoft.com/office/drawing/2014/main" id="{98237B56-C249-3B73-D546-3E9F33694D5F}"/>
                </a:ext>
              </a:extLst>
            </p:cNvPr>
            <p:cNvSpPr txBox="1"/>
            <p:nvPr/>
          </p:nvSpPr>
          <p:spPr>
            <a:xfrm>
              <a:off x="4394405" y="6494296"/>
              <a:ext cx="776511" cy="843793"/>
            </a:xfrm>
            <a:prstGeom prst="rect">
              <a:avLst/>
            </a:prstGeom>
          </p:spPr>
          <p:txBody>
            <a:bodyPr lIns="36256" tIns="36256" rIns="36256" bIns="3625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840"/>
                </a:lnSpc>
              </a:pPr>
              <a:endParaRPr/>
            </a:p>
          </p:txBody>
        </p:sp>
      </p:grpSp>
      <p:grpSp>
        <p:nvGrpSpPr>
          <p:cNvPr id="138" name="Group 137">
            <a:extLst>
              <a:ext uri="{FF2B5EF4-FFF2-40B4-BE49-F238E27FC236}">
                <a16:creationId xmlns:a16="http://schemas.microsoft.com/office/drawing/2014/main" id="{6F9D3542-CB57-274A-0D5E-3971169F0B26}"/>
              </a:ext>
            </a:extLst>
          </p:cNvPr>
          <p:cNvGrpSpPr/>
          <p:nvPr/>
        </p:nvGrpSpPr>
        <p:grpSpPr>
          <a:xfrm>
            <a:off x="4262026" y="6693268"/>
            <a:ext cx="2063644" cy="2063644"/>
            <a:chOff x="4262026" y="6556328"/>
            <a:chExt cx="812800" cy="812800"/>
          </a:xfrm>
        </p:grpSpPr>
        <p:sp>
          <p:nvSpPr>
            <p:cNvPr id="214" name="Freeform 13">
              <a:extLst>
                <a:ext uri="{FF2B5EF4-FFF2-40B4-BE49-F238E27FC236}">
                  <a16:creationId xmlns:a16="http://schemas.microsoft.com/office/drawing/2014/main" id="{74CA9D2B-16BF-87A8-1756-58EAA72705A1}"/>
                </a:ext>
              </a:extLst>
            </p:cNvPr>
            <p:cNvSpPr/>
            <p:nvPr/>
          </p:nvSpPr>
          <p:spPr>
            <a:xfrm>
              <a:off x="4262026" y="655632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8886" b="-8886"/>
              </a:stretch>
            </a:blipFill>
          </p:spPr>
          <p:txBody>
            <a:bodyPr/>
            <a:lstStyle/>
            <a:p>
              <a:endParaRPr lang="en-US"/>
            </a:p>
          </p:txBody>
        </p:sp>
      </p:grpSp>
      <p:grpSp>
        <p:nvGrpSpPr>
          <p:cNvPr id="139" name="Group 138">
            <a:extLst>
              <a:ext uri="{FF2B5EF4-FFF2-40B4-BE49-F238E27FC236}">
                <a16:creationId xmlns:a16="http://schemas.microsoft.com/office/drawing/2014/main" id="{726D8D74-CDE8-2B1D-1AF4-29B5270F0CEE}"/>
              </a:ext>
            </a:extLst>
          </p:cNvPr>
          <p:cNvGrpSpPr/>
          <p:nvPr/>
        </p:nvGrpSpPr>
        <p:grpSpPr>
          <a:xfrm>
            <a:off x="7819021" y="6588899"/>
            <a:ext cx="2208280" cy="2237096"/>
            <a:chOff x="7867317" y="6451959"/>
            <a:chExt cx="955705" cy="968176"/>
          </a:xfrm>
        </p:grpSpPr>
        <p:sp>
          <p:nvSpPr>
            <p:cNvPr id="212" name="Freeform 15">
              <a:extLst>
                <a:ext uri="{FF2B5EF4-FFF2-40B4-BE49-F238E27FC236}">
                  <a16:creationId xmlns:a16="http://schemas.microsoft.com/office/drawing/2014/main" id="{02CC3414-02A4-93B8-04D6-00CF2268DB0C}"/>
                </a:ext>
              </a:extLst>
            </p:cNvPr>
            <p:cNvSpPr/>
            <p:nvPr/>
          </p:nvSpPr>
          <p:spPr>
            <a:xfrm>
              <a:off x="7867317" y="6451959"/>
              <a:ext cx="955705" cy="968176"/>
            </a:xfrm>
            <a:custGeom>
              <a:avLst/>
              <a:gdLst/>
              <a:ahLst/>
              <a:cxnLst/>
              <a:rect l="l" t="t" r="r" b="b"/>
              <a:pathLst>
                <a:path w="955705" h="968176">
                  <a:moveTo>
                    <a:pt x="477853" y="0"/>
                  </a:moveTo>
                  <a:cubicBezTo>
                    <a:pt x="213942" y="0"/>
                    <a:pt x="0" y="216734"/>
                    <a:pt x="0" y="484088"/>
                  </a:cubicBezTo>
                  <a:cubicBezTo>
                    <a:pt x="0" y="751443"/>
                    <a:pt x="213942" y="968176"/>
                    <a:pt x="477853" y="968176"/>
                  </a:cubicBezTo>
                  <a:cubicBezTo>
                    <a:pt x="741763" y="968176"/>
                    <a:pt x="955705" y="751443"/>
                    <a:pt x="955705" y="484088"/>
                  </a:cubicBezTo>
                  <a:cubicBezTo>
                    <a:pt x="955705" y="216734"/>
                    <a:pt x="741763" y="0"/>
                    <a:pt x="477853" y="0"/>
                  </a:cubicBezTo>
                  <a:close/>
                </a:path>
              </a:pathLst>
            </a:custGeom>
            <a:gradFill rotWithShape="1">
              <a:gsLst>
                <a:gs pos="0">
                  <a:srgbClr val="399CC5">
                    <a:alpha val="100000"/>
                  </a:srgbClr>
                </a:gs>
                <a:gs pos="100000">
                  <a:srgbClr val="009899">
                    <a:alpha val="100000"/>
                  </a:srgbClr>
                </a:gs>
              </a:gsLst>
              <a:path path="circle">
                <a:fillToRect r="100000" b="100000"/>
              </a:path>
              <a:tileRect l="-100000" t="-100000"/>
            </a:gradFill>
          </p:spPr>
          <p:txBody>
            <a:bodyPr/>
            <a:lstStyle/>
            <a:p>
              <a:endParaRPr lang="en-US"/>
            </a:p>
          </p:txBody>
        </p:sp>
        <p:sp>
          <p:nvSpPr>
            <p:cNvPr id="213" name="TextBox 16">
              <a:extLst>
                <a:ext uri="{FF2B5EF4-FFF2-40B4-BE49-F238E27FC236}">
                  <a16:creationId xmlns:a16="http://schemas.microsoft.com/office/drawing/2014/main" id="{0B4C81CD-E9A5-2A91-81C0-85DB331264A7}"/>
                </a:ext>
              </a:extLst>
            </p:cNvPr>
            <p:cNvSpPr txBox="1"/>
            <p:nvPr/>
          </p:nvSpPr>
          <p:spPr>
            <a:xfrm>
              <a:off x="7956914" y="6485576"/>
              <a:ext cx="776511" cy="843793"/>
            </a:xfrm>
            <a:prstGeom prst="rect">
              <a:avLst/>
            </a:prstGeom>
          </p:spPr>
          <p:txBody>
            <a:bodyPr lIns="36256" tIns="36256" rIns="36256" bIns="3625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840"/>
                </a:lnSpc>
              </a:pPr>
              <a:endParaRPr/>
            </a:p>
          </p:txBody>
        </p:sp>
      </p:grpSp>
      <p:grpSp>
        <p:nvGrpSpPr>
          <p:cNvPr id="140" name="Group 139">
            <a:extLst>
              <a:ext uri="{FF2B5EF4-FFF2-40B4-BE49-F238E27FC236}">
                <a16:creationId xmlns:a16="http://schemas.microsoft.com/office/drawing/2014/main" id="{469BD6B2-2C92-0FDA-3494-8AA5F949EBB0}"/>
              </a:ext>
            </a:extLst>
          </p:cNvPr>
          <p:cNvGrpSpPr/>
          <p:nvPr/>
        </p:nvGrpSpPr>
        <p:grpSpPr>
          <a:xfrm>
            <a:off x="7774697" y="6687994"/>
            <a:ext cx="2138001" cy="2138001"/>
            <a:chOff x="7822993" y="6551054"/>
            <a:chExt cx="812800" cy="812800"/>
          </a:xfrm>
        </p:grpSpPr>
        <p:sp>
          <p:nvSpPr>
            <p:cNvPr id="211" name="Freeform 18">
              <a:extLst>
                <a:ext uri="{FF2B5EF4-FFF2-40B4-BE49-F238E27FC236}">
                  <a16:creationId xmlns:a16="http://schemas.microsoft.com/office/drawing/2014/main" id="{7D28B6D3-FE6A-D412-BDB5-1BA2CE8CBFC5}"/>
                </a:ext>
              </a:extLst>
            </p:cNvPr>
            <p:cNvSpPr/>
            <p:nvPr/>
          </p:nvSpPr>
          <p:spPr>
            <a:xfrm>
              <a:off x="7822993" y="655105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4616" b="-13156"/>
              </a:stretch>
            </a:blipFill>
          </p:spPr>
          <p:txBody>
            <a:bodyPr/>
            <a:lstStyle/>
            <a:p>
              <a:endParaRPr lang="en-US"/>
            </a:p>
          </p:txBody>
        </p:sp>
      </p:grpSp>
      <p:grpSp>
        <p:nvGrpSpPr>
          <p:cNvPr id="141" name="Group 140">
            <a:extLst>
              <a:ext uri="{FF2B5EF4-FFF2-40B4-BE49-F238E27FC236}">
                <a16:creationId xmlns:a16="http://schemas.microsoft.com/office/drawing/2014/main" id="{B712AD49-2021-E660-6391-201786E5D12C}"/>
              </a:ext>
            </a:extLst>
          </p:cNvPr>
          <p:cNvGrpSpPr/>
          <p:nvPr/>
        </p:nvGrpSpPr>
        <p:grpSpPr>
          <a:xfrm>
            <a:off x="11153133" y="6666703"/>
            <a:ext cx="2131478" cy="2159292"/>
            <a:chOff x="11153133" y="6529763"/>
            <a:chExt cx="955705" cy="968176"/>
          </a:xfrm>
        </p:grpSpPr>
        <p:sp>
          <p:nvSpPr>
            <p:cNvPr id="209" name="Freeform 20">
              <a:extLst>
                <a:ext uri="{FF2B5EF4-FFF2-40B4-BE49-F238E27FC236}">
                  <a16:creationId xmlns:a16="http://schemas.microsoft.com/office/drawing/2014/main" id="{1FB23B4D-8BF2-DCCD-702E-06062095C04D}"/>
                </a:ext>
              </a:extLst>
            </p:cNvPr>
            <p:cNvSpPr/>
            <p:nvPr/>
          </p:nvSpPr>
          <p:spPr>
            <a:xfrm>
              <a:off x="11153133" y="6529763"/>
              <a:ext cx="955705" cy="968176"/>
            </a:xfrm>
            <a:custGeom>
              <a:avLst/>
              <a:gdLst/>
              <a:ahLst/>
              <a:cxnLst/>
              <a:rect l="l" t="t" r="r" b="b"/>
              <a:pathLst>
                <a:path w="955705" h="968176">
                  <a:moveTo>
                    <a:pt x="477853" y="0"/>
                  </a:moveTo>
                  <a:cubicBezTo>
                    <a:pt x="213942" y="0"/>
                    <a:pt x="0" y="216734"/>
                    <a:pt x="0" y="484088"/>
                  </a:cubicBezTo>
                  <a:cubicBezTo>
                    <a:pt x="0" y="751443"/>
                    <a:pt x="213942" y="968176"/>
                    <a:pt x="477853" y="968176"/>
                  </a:cubicBezTo>
                  <a:cubicBezTo>
                    <a:pt x="741763" y="968176"/>
                    <a:pt x="955705" y="751443"/>
                    <a:pt x="955705" y="484088"/>
                  </a:cubicBezTo>
                  <a:cubicBezTo>
                    <a:pt x="955705" y="216734"/>
                    <a:pt x="741763" y="0"/>
                    <a:pt x="477853" y="0"/>
                  </a:cubicBezTo>
                  <a:close/>
                </a:path>
              </a:pathLst>
            </a:custGeom>
            <a:gradFill rotWithShape="1">
              <a:gsLst>
                <a:gs pos="0">
                  <a:srgbClr val="399CC5">
                    <a:alpha val="100000"/>
                  </a:srgbClr>
                </a:gs>
                <a:gs pos="100000">
                  <a:srgbClr val="009899">
                    <a:alpha val="100000"/>
                  </a:srgbClr>
                </a:gs>
              </a:gsLst>
              <a:path path="circle">
                <a:fillToRect r="100000" b="100000"/>
              </a:path>
              <a:tileRect l="-100000" t="-100000"/>
            </a:gradFill>
          </p:spPr>
          <p:txBody>
            <a:bodyPr/>
            <a:lstStyle/>
            <a:p>
              <a:endParaRPr lang="en-US"/>
            </a:p>
          </p:txBody>
        </p:sp>
        <p:sp>
          <p:nvSpPr>
            <p:cNvPr id="210" name="TextBox 21">
              <a:extLst>
                <a:ext uri="{FF2B5EF4-FFF2-40B4-BE49-F238E27FC236}">
                  <a16:creationId xmlns:a16="http://schemas.microsoft.com/office/drawing/2014/main" id="{1F616876-41B0-CF13-C3A3-C7B6A1E9CC04}"/>
                </a:ext>
              </a:extLst>
            </p:cNvPr>
            <p:cNvSpPr txBox="1"/>
            <p:nvPr/>
          </p:nvSpPr>
          <p:spPr>
            <a:xfrm>
              <a:off x="11242730" y="6563380"/>
              <a:ext cx="776511" cy="843793"/>
            </a:xfrm>
            <a:prstGeom prst="rect">
              <a:avLst/>
            </a:prstGeom>
          </p:spPr>
          <p:txBody>
            <a:bodyPr lIns="36256" tIns="36256" rIns="36256" bIns="3625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840"/>
                </a:lnSpc>
              </a:pPr>
              <a:endParaRPr/>
            </a:p>
          </p:txBody>
        </p:sp>
      </p:grpSp>
      <p:grpSp>
        <p:nvGrpSpPr>
          <p:cNvPr id="142" name="Group 141">
            <a:extLst>
              <a:ext uri="{FF2B5EF4-FFF2-40B4-BE49-F238E27FC236}">
                <a16:creationId xmlns:a16="http://schemas.microsoft.com/office/drawing/2014/main" id="{55A307A8-28A7-31E7-A72D-3658AD12333A}"/>
              </a:ext>
            </a:extLst>
          </p:cNvPr>
          <p:cNvGrpSpPr/>
          <p:nvPr/>
        </p:nvGrpSpPr>
        <p:grpSpPr>
          <a:xfrm>
            <a:off x="11110351" y="6762352"/>
            <a:ext cx="2063644" cy="2063644"/>
            <a:chOff x="11110351" y="6625412"/>
            <a:chExt cx="812800" cy="812800"/>
          </a:xfrm>
        </p:grpSpPr>
        <p:sp>
          <p:nvSpPr>
            <p:cNvPr id="208" name="Freeform 23">
              <a:extLst>
                <a:ext uri="{FF2B5EF4-FFF2-40B4-BE49-F238E27FC236}">
                  <a16:creationId xmlns:a16="http://schemas.microsoft.com/office/drawing/2014/main" id="{A568E693-82E5-615C-8761-9D218216F2B9}"/>
                </a:ext>
              </a:extLst>
            </p:cNvPr>
            <p:cNvSpPr/>
            <p:nvPr/>
          </p:nvSpPr>
          <p:spPr>
            <a:xfrm>
              <a:off x="11110351" y="662541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22346" b="-28752"/>
              </a:stretch>
            </a:blipFill>
          </p:spPr>
          <p:txBody>
            <a:bodyPr/>
            <a:lstStyle/>
            <a:p>
              <a:endParaRPr lang="en-US"/>
            </a:p>
          </p:txBody>
        </p:sp>
      </p:grpSp>
      <p:sp>
        <p:nvSpPr>
          <p:cNvPr id="143" name="TextBox 24">
            <a:extLst>
              <a:ext uri="{FF2B5EF4-FFF2-40B4-BE49-F238E27FC236}">
                <a16:creationId xmlns:a16="http://schemas.microsoft.com/office/drawing/2014/main" id="{CAC944EB-3A6A-8C0F-0DC4-CE5B039AEDA8}"/>
              </a:ext>
            </a:extLst>
          </p:cNvPr>
          <p:cNvSpPr txBox="1"/>
          <p:nvPr/>
        </p:nvSpPr>
        <p:spPr>
          <a:xfrm>
            <a:off x="648981" y="8743651"/>
            <a:ext cx="2555361" cy="3940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955"/>
              </a:lnSpc>
            </a:pPr>
            <a:r>
              <a:rPr lang="en-US" sz="2110" b="1">
                <a:solidFill>
                  <a:srgbClr val="0B2F63"/>
                </a:solidFill>
                <a:latin typeface="Futura Bold"/>
                <a:ea typeface="Futura Bold"/>
                <a:cs typeface="Futura Bold"/>
                <a:sym typeface="Futura Bold"/>
              </a:rPr>
              <a:t>Christopher Hodge</a:t>
            </a:r>
          </a:p>
        </p:txBody>
      </p:sp>
      <p:sp>
        <p:nvSpPr>
          <p:cNvPr id="144" name="TextBox 25">
            <a:extLst>
              <a:ext uri="{FF2B5EF4-FFF2-40B4-BE49-F238E27FC236}">
                <a16:creationId xmlns:a16="http://schemas.microsoft.com/office/drawing/2014/main" id="{748292D1-2C69-EF7A-2212-CB34EF0EB3E6}"/>
              </a:ext>
            </a:extLst>
          </p:cNvPr>
          <p:cNvSpPr txBox="1"/>
          <p:nvPr/>
        </p:nvSpPr>
        <p:spPr>
          <a:xfrm>
            <a:off x="648981" y="9062090"/>
            <a:ext cx="3338609" cy="334442"/>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511"/>
              </a:lnSpc>
            </a:pPr>
            <a:r>
              <a:rPr lang="en-US" sz="1794" i="1">
                <a:solidFill>
                  <a:srgbClr val="0B2F63"/>
                </a:solidFill>
                <a:latin typeface="Futura Italics"/>
                <a:ea typeface="Futura Italics"/>
                <a:cs typeface="Futura Italics"/>
                <a:sym typeface="Futura Italics"/>
              </a:rPr>
              <a:t>Senior Director of Governmental </a:t>
            </a:r>
          </a:p>
        </p:txBody>
      </p:sp>
      <p:sp>
        <p:nvSpPr>
          <p:cNvPr id="145" name="TextBox 26">
            <a:extLst>
              <a:ext uri="{FF2B5EF4-FFF2-40B4-BE49-F238E27FC236}">
                <a16:creationId xmlns:a16="http://schemas.microsoft.com/office/drawing/2014/main" id="{83EE8316-55B1-B11C-57BB-2E199BA127FB}"/>
              </a:ext>
            </a:extLst>
          </p:cNvPr>
          <p:cNvSpPr txBox="1"/>
          <p:nvPr/>
        </p:nvSpPr>
        <p:spPr>
          <a:xfrm>
            <a:off x="648981" y="9626487"/>
            <a:ext cx="3843437" cy="319328"/>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364"/>
              </a:lnSpc>
            </a:pPr>
            <a:r>
              <a:rPr lang="en-US" sz="1688">
                <a:solidFill>
                  <a:srgbClr val="0B2F63"/>
                </a:solidFill>
                <a:latin typeface="Futura"/>
                <a:ea typeface="Futura"/>
                <a:cs typeface="Futura"/>
                <a:sym typeface="Futura"/>
              </a:rPr>
              <a:t>Christopher.Hodge@the-league.coop</a:t>
            </a:r>
          </a:p>
        </p:txBody>
      </p:sp>
      <p:sp>
        <p:nvSpPr>
          <p:cNvPr id="146" name="TextBox 27">
            <a:extLst>
              <a:ext uri="{FF2B5EF4-FFF2-40B4-BE49-F238E27FC236}">
                <a16:creationId xmlns:a16="http://schemas.microsoft.com/office/drawing/2014/main" id="{8952217A-E1CE-DFE1-290B-F138A35BC5A8}"/>
              </a:ext>
            </a:extLst>
          </p:cNvPr>
          <p:cNvSpPr txBox="1"/>
          <p:nvPr/>
        </p:nvSpPr>
        <p:spPr>
          <a:xfrm>
            <a:off x="648981" y="9353377"/>
            <a:ext cx="3338609" cy="334442"/>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511"/>
              </a:lnSpc>
            </a:pPr>
            <a:r>
              <a:rPr lang="en-US" sz="1794" i="1">
                <a:solidFill>
                  <a:srgbClr val="0B2F63"/>
                </a:solidFill>
                <a:latin typeface="Futura Italics"/>
                <a:ea typeface="Futura Italics"/>
                <a:cs typeface="Futura Italics"/>
                <a:sym typeface="Futura Italics"/>
              </a:rPr>
              <a:t>Affairs (FL)</a:t>
            </a:r>
          </a:p>
        </p:txBody>
      </p:sp>
      <p:sp>
        <p:nvSpPr>
          <p:cNvPr id="147" name="TextBox 28">
            <a:extLst>
              <a:ext uri="{FF2B5EF4-FFF2-40B4-BE49-F238E27FC236}">
                <a16:creationId xmlns:a16="http://schemas.microsoft.com/office/drawing/2014/main" id="{B995D539-EB75-01C0-7FA7-B9D1A747076C}"/>
              </a:ext>
            </a:extLst>
          </p:cNvPr>
          <p:cNvSpPr txBox="1"/>
          <p:nvPr/>
        </p:nvSpPr>
        <p:spPr>
          <a:xfrm>
            <a:off x="4243501" y="8823795"/>
            <a:ext cx="2067038" cy="3940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955"/>
              </a:lnSpc>
            </a:pPr>
            <a:r>
              <a:rPr lang="en-US" sz="2110" b="1">
                <a:solidFill>
                  <a:srgbClr val="0B2F63"/>
                </a:solidFill>
                <a:latin typeface="Futura Bold"/>
                <a:ea typeface="Futura Bold"/>
                <a:cs typeface="Futura Bold"/>
                <a:sym typeface="Futura Bold"/>
              </a:rPr>
              <a:t>Mat Willey</a:t>
            </a:r>
          </a:p>
        </p:txBody>
      </p:sp>
      <p:sp>
        <p:nvSpPr>
          <p:cNvPr id="148" name="TextBox 29">
            <a:extLst>
              <a:ext uri="{FF2B5EF4-FFF2-40B4-BE49-F238E27FC236}">
                <a16:creationId xmlns:a16="http://schemas.microsoft.com/office/drawing/2014/main" id="{16AB14E0-7F79-C17E-5094-243582D1B086}"/>
              </a:ext>
            </a:extLst>
          </p:cNvPr>
          <p:cNvSpPr txBox="1"/>
          <p:nvPr/>
        </p:nvSpPr>
        <p:spPr>
          <a:xfrm>
            <a:off x="4243501" y="9151737"/>
            <a:ext cx="4267401" cy="334442"/>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511"/>
              </a:lnSpc>
            </a:pPr>
            <a:r>
              <a:rPr lang="en-US" sz="1794" i="1">
                <a:solidFill>
                  <a:srgbClr val="0B2F63"/>
                </a:solidFill>
                <a:latin typeface="Futura Italics"/>
                <a:ea typeface="Futura Italics"/>
                <a:cs typeface="Futura Italics"/>
                <a:sym typeface="Futura Italics"/>
              </a:rPr>
              <a:t>Manager of Regulatory Advocacy</a:t>
            </a:r>
          </a:p>
        </p:txBody>
      </p:sp>
      <p:sp>
        <p:nvSpPr>
          <p:cNvPr id="149" name="TextBox 30">
            <a:extLst>
              <a:ext uri="{FF2B5EF4-FFF2-40B4-BE49-F238E27FC236}">
                <a16:creationId xmlns:a16="http://schemas.microsoft.com/office/drawing/2014/main" id="{F82C4542-2AE3-2FDB-3B9B-82E1CAB614B2}"/>
              </a:ext>
            </a:extLst>
          </p:cNvPr>
          <p:cNvSpPr txBox="1"/>
          <p:nvPr/>
        </p:nvSpPr>
        <p:spPr>
          <a:xfrm>
            <a:off x="4243501" y="9452585"/>
            <a:ext cx="3326952" cy="334524"/>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511"/>
              </a:lnSpc>
            </a:pPr>
            <a:r>
              <a:rPr lang="en-US" sz="1794">
                <a:solidFill>
                  <a:srgbClr val="0B2F63"/>
                </a:solidFill>
                <a:latin typeface="Futura"/>
                <a:ea typeface="Futura"/>
                <a:cs typeface="Futura"/>
                <a:sym typeface="Futura"/>
              </a:rPr>
              <a:t>Mat.Willey@the-league.coop</a:t>
            </a:r>
          </a:p>
        </p:txBody>
      </p:sp>
      <p:sp>
        <p:nvSpPr>
          <p:cNvPr id="150" name="TextBox 31">
            <a:extLst>
              <a:ext uri="{FF2B5EF4-FFF2-40B4-BE49-F238E27FC236}">
                <a16:creationId xmlns:a16="http://schemas.microsoft.com/office/drawing/2014/main" id="{3935E50D-4F6E-BA73-4C2E-E5DCA3300A42}"/>
              </a:ext>
            </a:extLst>
          </p:cNvPr>
          <p:cNvSpPr txBox="1"/>
          <p:nvPr/>
        </p:nvSpPr>
        <p:spPr>
          <a:xfrm>
            <a:off x="7807907" y="8863259"/>
            <a:ext cx="2067038" cy="3940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955"/>
              </a:lnSpc>
            </a:pPr>
            <a:r>
              <a:rPr lang="en-US" sz="2110" b="1">
                <a:solidFill>
                  <a:srgbClr val="0B2F63"/>
                </a:solidFill>
                <a:latin typeface="Futura Bold"/>
                <a:ea typeface="Futura Bold"/>
                <a:cs typeface="Futura Bold"/>
                <a:sym typeface="Futura Bold"/>
              </a:rPr>
              <a:t>Josie Ellis</a:t>
            </a:r>
          </a:p>
        </p:txBody>
      </p:sp>
      <p:sp>
        <p:nvSpPr>
          <p:cNvPr id="151" name="TextBox 32">
            <a:extLst>
              <a:ext uri="{FF2B5EF4-FFF2-40B4-BE49-F238E27FC236}">
                <a16:creationId xmlns:a16="http://schemas.microsoft.com/office/drawing/2014/main" id="{A6EBE6EE-BCD5-8B4C-784C-5E95931289FC}"/>
              </a:ext>
            </a:extLst>
          </p:cNvPr>
          <p:cNvSpPr txBox="1"/>
          <p:nvPr/>
        </p:nvSpPr>
        <p:spPr>
          <a:xfrm>
            <a:off x="7807907" y="9194261"/>
            <a:ext cx="2410681" cy="334524"/>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511"/>
              </a:lnSpc>
            </a:pPr>
            <a:r>
              <a:rPr lang="en-US" sz="1794" i="1">
                <a:solidFill>
                  <a:srgbClr val="0B2F63"/>
                </a:solidFill>
                <a:latin typeface="Futura Italics"/>
                <a:ea typeface="Futura Italics"/>
                <a:cs typeface="Futura Italics"/>
                <a:sym typeface="Futura Italics"/>
              </a:rPr>
              <a:t>Advocacy Specialist</a:t>
            </a:r>
          </a:p>
        </p:txBody>
      </p:sp>
      <p:sp>
        <p:nvSpPr>
          <p:cNvPr id="152" name="TextBox 33">
            <a:extLst>
              <a:ext uri="{FF2B5EF4-FFF2-40B4-BE49-F238E27FC236}">
                <a16:creationId xmlns:a16="http://schemas.microsoft.com/office/drawing/2014/main" id="{D76B58EB-4C03-DE3C-7A9D-FDC48E1D79DB}"/>
              </a:ext>
            </a:extLst>
          </p:cNvPr>
          <p:cNvSpPr txBox="1"/>
          <p:nvPr/>
        </p:nvSpPr>
        <p:spPr>
          <a:xfrm>
            <a:off x="7807907" y="9472691"/>
            <a:ext cx="2964674" cy="334524"/>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511"/>
              </a:lnSpc>
            </a:pPr>
            <a:r>
              <a:rPr lang="en-US" sz="1794">
                <a:solidFill>
                  <a:srgbClr val="0B2F63"/>
                </a:solidFill>
                <a:latin typeface="Futura"/>
                <a:ea typeface="Futura"/>
                <a:cs typeface="Futura"/>
                <a:sym typeface="Futura"/>
              </a:rPr>
              <a:t>Josie.Ellis@the-league.coop</a:t>
            </a:r>
          </a:p>
        </p:txBody>
      </p:sp>
      <p:sp>
        <p:nvSpPr>
          <p:cNvPr id="153" name="TextBox 34">
            <a:extLst>
              <a:ext uri="{FF2B5EF4-FFF2-40B4-BE49-F238E27FC236}">
                <a16:creationId xmlns:a16="http://schemas.microsoft.com/office/drawing/2014/main" id="{F9786B5A-3AF4-3D67-D821-4D177ABB7208}"/>
              </a:ext>
            </a:extLst>
          </p:cNvPr>
          <p:cNvSpPr txBox="1"/>
          <p:nvPr/>
        </p:nvSpPr>
        <p:spPr>
          <a:xfrm>
            <a:off x="7807907" y="9751120"/>
            <a:ext cx="1964824" cy="334524"/>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511"/>
              </a:lnSpc>
            </a:pPr>
            <a:r>
              <a:rPr lang="en-US" sz="1794">
                <a:solidFill>
                  <a:srgbClr val="0B2F63"/>
                </a:solidFill>
                <a:latin typeface="Futura"/>
                <a:ea typeface="Futura"/>
                <a:cs typeface="Futura"/>
                <a:sym typeface="Futura"/>
              </a:rPr>
              <a:t>(251) 303-5286</a:t>
            </a:r>
          </a:p>
        </p:txBody>
      </p:sp>
      <p:sp>
        <p:nvSpPr>
          <p:cNvPr id="154" name="TextBox 35">
            <a:extLst>
              <a:ext uri="{FF2B5EF4-FFF2-40B4-BE49-F238E27FC236}">
                <a16:creationId xmlns:a16="http://schemas.microsoft.com/office/drawing/2014/main" id="{D8969CC8-77C9-D73D-AC13-AB26C8F9E96D}"/>
              </a:ext>
            </a:extLst>
          </p:cNvPr>
          <p:cNvSpPr txBox="1"/>
          <p:nvPr/>
        </p:nvSpPr>
        <p:spPr>
          <a:xfrm>
            <a:off x="11118470" y="8836864"/>
            <a:ext cx="2067038" cy="3940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955"/>
              </a:lnSpc>
            </a:pPr>
            <a:r>
              <a:rPr lang="en-US" sz="2110" b="1">
                <a:solidFill>
                  <a:srgbClr val="0B2F63"/>
                </a:solidFill>
                <a:latin typeface="Futura Bold"/>
                <a:ea typeface="Futura Bold"/>
                <a:cs typeface="Futura Bold"/>
                <a:sym typeface="Futura Bold"/>
              </a:rPr>
              <a:t>Ibby Dickson</a:t>
            </a:r>
          </a:p>
        </p:txBody>
      </p:sp>
      <p:sp>
        <p:nvSpPr>
          <p:cNvPr id="155" name="TextBox 36">
            <a:extLst>
              <a:ext uri="{FF2B5EF4-FFF2-40B4-BE49-F238E27FC236}">
                <a16:creationId xmlns:a16="http://schemas.microsoft.com/office/drawing/2014/main" id="{02F0A45A-5803-5EEE-AEB8-EC18AD7DF0D1}"/>
              </a:ext>
            </a:extLst>
          </p:cNvPr>
          <p:cNvSpPr txBox="1"/>
          <p:nvPr/>
        </p:nvSpPr>
        <p:spPr>
          <a:xfrm>
            <a:off x="11118470" y="9167894"/>
            <a:ext cx="2410681" cy="334524"/>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511"/>
              </a:lnSpc>
            </a:pPr>
            <a:r>
              <a:rPr lang="en-US" sz="1794" i="1">
                <a:solidFill>
                  <a:srgbClr val="0B2F63"/>
                </a:solidFill>
                <a:latin typeface="Futura Italics"/>
                <a:ea typeface="Futura Italics"/>
                <a:cs typeface="Futura Italics"/>
                <a:sym typeface="Futura Italics"/>
              </a:rPr>
              <a:t>Advocacy Specialist</a:t>
            </a:r>
          </a:p>
        </p:txBody>
      </p:sp>
      <p:sp>
        <p:nvSpPr>
          <p:cNvPr id="156" name="TextBox 37">
            <a:extLst>
              <a:ext uri="{FF2B5EF4-FFF2-40B4-BE49-F238E27FC236}">
                <a16:creationId xmlns:a16="http://schemas.microsoft.com/office/drawing/2014/main" id="{585C34DF-EC2C-9A17-5D01-C01D72CCC990}"/>
              </a:ext>
            </a:extLst>
          </p:cNvPr>
          <p:cNvSpPr txBox="1"/>
          <p:nvPr/>
        </p:nvSpPr>
        <p:spPr>
          <a:xfrm>
            <a:off x="11118470" y="9439441"/>
            <a:ext cx="3333727" cy="334524"/>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511"/>
              </a:lnSpc>
            </a:pPr>
            <a:r>
              <a:rPr lang="en-US" sz="1794">
                <a:solidFill>
                  <a:srgbClr val="0B2F63"/>
                </a:solidFill>
                <a:latin typeface="Futura"/>
                <a:ea typeface="Futura"/>
                <a:cs typeface="Futura"/>
                <a:sym typeface="Futura"/>
              </a:rPr>
              <a:t>Ibby.Dickson@the-league.coop</a:t>
            </a:r>
          </a:p>
        </p:txBody>
      </p:sp>
      <p:sp>
        <p:nvSpPr>
          <p:cNvPr id="157" name="TextBox 38">
            <a:extLst>
              <a:ext uri="{FF2B5EF4-FFF2-40B4-BE49-F238E27FC236}">
                <a16:creationId xmlns:a16="http://schemas.microsoft.com/office/drawing/2014/main" id="{5F2F22D3-9CB7-6F62-DE82-88290F4FB8C5}"/>
              </a:ext>
            </a:extLst>
          </p:cNvPr>
          <p:cNvSpPr txBox="1"/>
          <p:nvPr/>
        </p:nvSpPr>
        <p:spPr>
          <a:xfrm>
            <a:off x="11118470" y="9710988"/>
            <a:ext cx="1964824" cy="334524"/>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511"/>
              </a:lnSpc>
            </a:pPr>
            <a:r>
              <a:rPr lang="en-US" sz="1794">
                <a:solidFill>
                  <a:srgbClr val="0B2F63"/>
                </a:solidFill>
                <a:latin typeface="Futura"/>
                <a:ea typeface="Futura"/>
                <a:cs typeface="Futura"/>
                <a:sym typeface="Futura"/>
              </a:rPr>
              <a:t>(256) 226-9526</a:t>
            </a:r>
          </a:p>
        </p:txBody>
      </p:sp>
      <p:grpSp>
        <p:nvGrpSpPr>
          <p:cNvPr id="158" name="Group 157">
            <a:extLst>
              <a:ext uri="{FF2B5EF4-FFF2-40B4-BE49-F238E27FC236}">
                <a16:creationId xmlns:a16="http://schemas.microsoft.com/office/drawing/2014/main" id="{FA168EDF-CA8C-5E34-2412-907B5A0AF925}"/>
              </a:ext>
            </a:extLst>
          </p:cNvPr>
          <p:cNvGrpSpPr/>
          <p:nvPr/>
        </p:nvGrpSpPr>
        <p:grpSpPr>
          <a:xfrm>
            <a:off x="11014466" y="2798329"/>
            <a:ext cx="3614689" cy="3589272"/>
            <a:chOff x="11014468" y="2589047"/>
            <a:chExt cx="4819587" cy="4785696"/>
          </a:xfrm>
        </p:grpSpPr>
        <p:grpSp>
          <p:nvGrpSpPr>
            <p:cNvPr id="198" name="Group 197">
              <a:extLst>
                <a:ext uri="{FF2B5EF4-FFF2-40B4-BE49-F238E27FC236}">
                  <a16:creationId xmlns:a16="http://schemas.microsoft.com/office/drawing/2014/main" id="{129D3544-51FB-5B06-3C91-50F44D7D3969}"/>
                </a:ext>
              </a:extLst>
            </p:cNvPr>
            <p:cNvGrpSpPr/>
            <p:nvPr/>
          </p:nvGrpSpPr>
          <p:grpSpPr>
            <a:xfrm>
              <a:off x="11187713" y="2589047"/>
              <a:ext cx="2836133" cy="2873142"/>
              <a:chOff x="11187713" y="2589047"/>
              <a:chExt cx="955705" cy="968176"/>
            </a:xfrm>
          </p:grpSpPr>
          <p:sp>
            <p:nvSpPr>
              <p:cNvPr id="206" name="Freeform 41">
                <a:extLst>
                  <a:ext uri="{FF2B5EF4-FFF2-40B4-BE49-F238E27FC236}">
                    <a16:creationId xmlns:a16="http://schemas.microsoft.com/office/drawing/2014/main" id="{4F6E931A-1CAB-3E79-3A6C-EDAD53DDA8B2}"/>
                  </a:ext>
                </a:extLst>
              </p:cNvPr>
              <p:cNvSpPr/>
              <p:nvPr/>
            </p:nvSpPr>
            <p:spPr>
              <a:xfrm>
                <a:off x="11187713" y="2589047"/>
                <a:ext cx="955705" cy="968176"/>
              </a:xfrm>
              <a:custGeom>
                <a:avLst/>
                <a:gdLst/>
                <a:ahLst/>
                <a:cxnLst/>
                <a:rect l="l" t="t" r="r" b="b"/>
                <a:pathLst>
                  <a:path w="955705" h="968176">
                    <a:moveTo>
                      <a:pt x="477853" y="0"/>
                    </a:moveTo>
                    <a:cubicBezTo>
                      <a:pt x="213942" y="0"/>
                      <a:pt x="0" y="216734"/>
                      <a:pt x="0" y="484088"/>
                    </a:cubicBezTo>
                    <a:cubicBezTo>
                      <a:pt x="0" y="751443"/>
                      <a:pt x="213942" y="968176"/>
                      <a:pt x="477853" y="968176"/>
                    </a:cubicBezTo>
                    <a:cubicBezTo>
                      <a:pt x="741763" y="968176"/>
                      <a:pt x="955705" y="751443"/>
                      <a:pt x="955705" y="484088"/>
                    </a:cubicBezTo>
                    <a:cubicBezTo>
                      <a:pt x="955705" y="216734"/>
                      <a:pt x="741763" y="0"/>
                      <a:pt x="477853" y="0"/>
                    </a:cubicBezTo>
                    <a:close/>
                  </a:path>
                </a:pathLst>
              </a:custGeom>
              <a:gradFill rotWithShape="1">
                <a:gsLst>
                  <a:gs pos="0">
                    <a:srgbClr val="399CC5">
                      <a:alpha val="100000"/>
                    </a:srgbClr>
                  </a:gs>
                  <a:gs pos="100000">
                    <a:srgbClr val="009899">
                      <a:alpha val="100000"/>
                    </a:srgbClr>
                  </a:gs>
                </a:gsLst>
                <a:path path="circle">
                  <a:fillToRect r="100000" b="100000"/>
                </a:path>
                <a:tileRect l="-100000" t="-100000"/>
              </a:gradFill>
            </p:spPr>
            <p:txBody>
              <a:bodyPr/>
              <a:lstStyle/>
              <a:p>
                <a:endParaRPr lang="en-US"/>
              </a:p>
            </p:txBody>
          </p:sp>
          <p:sp>
            <p:nvSpPr>
              <p:cNvPr id="207" name="TextBox 42">
                <a:extLst>
                  <a:ext uri="{FF2B5EF4-FFF2-40B4-BE49-F238E27FC236}">
                    <a16:creationId xmlns:a16="http://schemas.microsoft.com/office/drawing/2014/main" id="{7544C89D-A717-5B99-3BAD-88B2E6F01310}"/>
                  </a:ext>
                </a:extLst>
              </p:cNvPr>
              <p:cNvSpPr txBox="1"/>
              <p:nvPr/>
            </p:nvSpPr>
            <p:spPr>
              <a:xfrm>
                <a:off x="11277310" y="2622664"/>
                <a:ext cx="776511" cy="843793"/>
              </a:xfrm>
              <a:prstGeom prst="rect">
                <a:avLst/>
              </a:prstGeom>
            </p:spPr>
            <p:txBody>
              <a:bodyPr lIns="38540" tIns="38540" rIns="38540" bIns="3854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840"/>
                  </a:lnSpc>
                </a:pPr>
                <a:endParaRPr/>
              </a:p>
            </p:txBody>
          </p:sp>
        </p:grpSp>
        <p:grpSp>
          <p:nvGrpSpPr>
            <p:cNvPr id="199" name="Group 198">
              <a:extLst>
                <a:ext uri="{FF2B5EF4-FFF2-40B4-BE49-F238E27FC236}">
                  <a16:creationId xmlns:a16="http://schemas.microsoft.com/office/drawing/2014/main" id="{7405C365-4A12-C6F7-0EE2-393E2BEAC6BE}"/>
                </a:ext>
              </a:extLst>
            </p:cNvPr>
            <p:cNvGrpSpPr/>
            <p:nvPr/>
          </p:nvGrpSpPr>
          <p:grpSpPr>
            <a:xfrm>
              <a:off x="11130788" y="2716316"/>
              <a:ext cx="2745873" cy="2745873"/>
              <a:chOff x="11130788" y="2716316"/>
              <a:chExt cx="812800" cy="812800"/>
            </a:xfrm>
          </p:grpSpPr>
          <p:sp>
            <p:nvSpPr>
              <p:cNvPr id="205" name="Freeform 44">
                <a:extLst>
                  <a:ext uri="{FF2B5EF4-FFF2-40B4-BE49-F238E27FC236}">
                    <a16:creationId xmlns:a16="http://schemas.microsoft.com/office/drawing/2014/main" id="{69284E06-117B-FA1C-A99C-9AEE70EC72AD}"/>
                  </a:ext>
                </a:extLst>
              </p:cNvPr>
              <p:cNvSpPr/>
              <p:nvPr/>
            </p:nvSpPr>
            <p:spPr>
              <a:xfrm>
                <a:off x="11130788" y="271631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17968" r="-1596"/>
                </a:stretch>
              </a:blipFill>
            </p:spPr>
            <p:txBody>
              <a:bodyPr/>
              <a:lstStyle/>
              <a:p>
                <a:endParaRPr lang="en-US"/>
              </a:p>
            </p:txBody>
          </p:sp>
        </p:grpSp>
        <p:sp>
          <p:nvSpPr>
            <p:cNvPr id="200" name="TextBox 45">
              <a:extLst>
                <a:ext uri="{FF2B5EF4-FFF2-40B4-BE49-F238E27FC236}">
                  <a16:creationId xmlns:a16="http://schemas.microsoft.com/office/drawing/2014/main" id="{AC88A32C-35C4-3140-F7F3-78ECC8DD4212}"/>
                </a:ext>
              </a:extLst>
            </p:cNvPr>
            <p:cNvSpPr txBox="1"/>
            <p:nvPr/>
          </p:nvSpPr>
          <p:spPr>
            <a:xfrm>
              <a:off x="11014468" y="5480908"/>
              <a:ext cx="2848379" cy="490552"/>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910"/>
                </a:lnSpc>
              </a:pPr>
              <a:r>
                <a:rPr lang="en-US" sz="2078" b="1">
                  <a:solidFill>
                    <a:srgbClr val="0B2F63"/>
                  </a:solidFill>
                  <a:latin typeface="Futura Bold"/>
                  <a:ea typeface="Futura Bold"/>
                  <a:cs typeface="Futura Bold"/>
                  <a:sym typeface="Futura Bold"/>
                </a:rPr>
                <a:t>CeJae Vtipilson</a:t>
              </a:r>
            </a:p>
          </p:txBody>
        </p:sp>
        <p:sp>
          <p:nvSpPr>
            <p:cNvPr id="201" name="TextBox 46">
              <a:extLst>
                <a:ext uri="{FF2B5EF4-FFF2-40B4-BE49-F238E27FC236}">
                  <a16:creationId xmlns:a16="http://schemas.microsoft.com/office/drawing/2014/main" id="{0B196151-7670-0FAC-8B14-1660A192151E}"/>
                </a:ext>
              </a:extLst>
            </p:cNvPr>
            <p:cNvSpPr txBox="1"/>
            <p:nvPr/>
          </p:nvSpPr>
          <p:spPr>
            <a:xfrm>
              <a:off x="11014468" y="5915594"/>
              <a:ext cx="4819587" cy="40589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473"/>
                </a:lnSpc>
              </a:pPr>
              <a:r>
                <a:rPr lang="en-US" sz="1767" i="1">
                  <a:solidFill>
                    <a:srgbClr val="0B2F63"/>
                  </a:solidFill>
                  <a:latin typeface="Futura Italics"/>
                  <a:ea typeface="Futura Italics"/>
                  <a:cs typeface="Futura Italics"/>
                  <a:sym typeface="Futura Italics"/>
                </a:rPr>
                <a:t>Vice President of Governmental</a:t>
              </a:r>
            </a:p>
          </p:txBody>
        </p:sp>
        <p:sp>
          <p:nvSpPr>
            <p:cNvPr id="202" name="TextBox 47">
              <a:extLst>
                <a:ext uri="{FF2B5EF4-FFF2-40B4-BE49-F238E27FC236}">
                  <a16:creationId xmlns:a16="http://schemas.microsoft.com/office/drawing/2014/main" id="{B7B730D6-D748-2A25-560F-06822CC23776}"/>
                </a:ext>
              </a:extLst>
            </p:cNvPr>
            <p:cNvSpPr txBox="1"/>
            <p:nvPr/>
          </p:nvSpPr>
          <p:spPr>
            <a:xfrm>
              <a:off x="11014468" y="6637008"/>
              <a:ext cx="4546590" cy="40590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473"/>
                </a:lnSpc>
              </a:pPr>
              <a:r>
                <a:rPr lang="en-US" sz="1767">
                  <a:solidFill>
                    <a:srgbClr val="0B2F63"/>
                  </a:solidFill>
                  <a:latin typeface="Futura"/>
                  <a:ea typeface="Futura"/>
                  <a:cs typeface="Futura"/>
                  <a:sym typeface="Futura"/>
                </a:rPr>
                <a:t>CeJae.Vtipilson@the-league.coop</a:t>
              </a:r>
            </a:p>
          </p:txBody>
        </p:sp>
        <p:sp>
          <p:nvSpPr>
            <p:cNvPr id="203" name="TextBox 48">
              <a:extLst>
                <a:ext uri="{FF2B5EF4-FFF2-40B4-BE49-F238E27FC236}">
                  <a16:creationId xmlns:a16="http://schemas.microsoft.com/office/drawing/2014/main" id="{6A2CA1B9-F378-80FE-236E-4FCA90F3E6CF}"/>
                </a:ext>
              </a:extLst>
            </p:cNvPr>
            <p:cNvSpPr txBox="1"/>
            <p:nvPr/>
          </p:nvSpPr>
          <p:spPr>
            <a:xfrm>
              <a:off x="11014468" y="6968843"/>
              <a:ext cx="2760654" cy="40590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473"/>
                </a:lnSpc>
              </a:pPr>
              <a:r>
                <a:rPr lang="en-US" sz="1767">
                  <a:solidFill>
                    <a:srgbClr val="0B2F63"/>
                  </a:solidFill>
                  <a:latin typeface="Futura"/>
                  <a:ea typeface="Futura"/>
                  <a:cs typeface="Futura"/>
                  <a:sym typeface="Futura"/>
                </a:rPr>
                <a:t>(804) 731-9297</a:t>
              </a:r>
            </a:p>
          </p:txBody>
        </p:sp>
        <p:sp>
          <p:nvSpPr>
            <p:cNvPr id="204" name="TextBox 49">
              <a:extLst>
                <a:ext uri="{FF2B5EF4-FFF2-40B4-BE49-F238E27FC236}">
                  <a16:creationId xmlns:a16="http://schemas.microsoft.com/office/drawing/2014/main" id="{60FD81CD-FAA8-5D42-418D-A9A9F0AE6445}"/>
                </a:ext>
              </a:extLst>
            </p:cNvPr>
            <p:cNvSpPr txBox="1"/>
            <p:nvPr/>
          </p:nvSpPr>
          <p:spPr>
            <a:xfrm>
              <a:off x="11014468" y="6288235"/>
              <a:ext cx="4384176" cy="40590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473"/>
                </a:lnSpc>
              </a:pPr>
              <a:r>
                <a:rPr lang="en-US" sz="1767" i="1">
                  <a:solidFill>
                    <a:srgbClr val="0B2F63"/>
                  </a:solidFill>
                  <a:latin typeface="Futura Italics"/>
                  <a:ea typeface="Futura Italics"/>
                  <a:cs typeface="Futura Italics"/>
                  <a:sym typeface="Futura Italics"/>
                </a:rPr>
                <a:t>Affairs (VA)</a:t>
              </a:r>
            </a:p>
          </p:txBody>
        </p:sp>
      </p:grpSp>
      <p:grpSp>
        <p:nvGrpSpPr>
          <p:cNvPr id="159" name="Group 158">
            <a:extLst>
              <a:ext uri="{FF2B5EF4-FFF2-40B4-BE49-F238E27FC236}">
                <a16:creationId xmlns:a16="http://schemas.microsoft.com/office/drawing/2014/main" id="{C1177073-F05D-8D6B-8528-5DD23C04F56B}"/>
              </a:ext>
            </a:extLst>
          </p:cNvPr>
          <p:cNvGrpSpPr/>
          <p:nvPr/>
        </p:nvGrpSpPr>
        <p:grpSpPr>
          <a:xfrm>
            <a:off x="726649" y="2798329"/>
            <a:ext cx="2127100" cy="2154857"/>
            <a:chOff x="726649" y="2589047"/>
            <a:chExt cx="955705" cy="968176"/>
          </a:xfrm>
        </p:grpSpPr>
        <p:sp>
          <p:nvSpPr>
            <p:cNvPr id="196" name="Freeform 51">
              <a:extLst>
                <a:ext uri="{FF2B5EF4-FFF2-40B4-BE49-F238E27FC236}">
                  <a16:creationId xmlns:a16="http://schemas.microsoft.com/office/drawing/2014/main" id="{D4AD17FA-DF48-904F-B6F8-B687F54E328E}"/>
                </a:ext>
              </a:extLst>
            </p:cNvPr>
            <p:cNvSpPr/>
            <p:nvPr/>
          </p:nvSpPr>
          <p:spPr>
            <a:xfrm>
              <a:off x="726649" y="2589047"/>
              <a:ext cx="955705" cy="968176"/>
            </a:xfrm>
            <a:custGeom>
              <a:avLst/>
              <a:gdLst/>
              <a:ahLst/>
              <a:cxnLst/>
              <a:rect l="l" t="t" r="r" b="b"/>
              <a:pathLst>
                <a:path w="955705" h="968176">
                  <a:moveTo>
                    <a:pt x="477853" y="0"/>
                  </a:moveTo>
                  <a:cubicBezTo>
                    <a:pt x="213942" y="0"/>
                    <a:pt x="0" y="216734"/>
                    <a:pt x="0" y="484088"/>
                  </a:cubicBezTo>
                  <a:cubicBezTo>
                    <a:pt x="0" y="751443"/>
                    <a:pt x="213942" y="968176"/>
                    <a:pt x="477853" y="968176"/>
                  </a:cubicBezTo>
                  <a:cubicBezTo>
                    <a:pt x="741763" y="968176"/>
                    <a:pt x="955705" y="751443"/>
                    <a:pt x="955705" y="484088"/>
                  </a:cubicBezTo>
                  <a:cubicBezTo>
                    <a:pt x="955705" y="216734"/>
                    <a:pt x="741763" y="0"/>
                    <a:pt x="477853" y="0"/>
                  </a:cubicBezTo>
                  <a:close/>
                </a:path>
              </a:pathLst>
            </a:custGeom>
            <a:gradFill rotWithShape="1">
              <a:gsLst>
                <a:gs pos="0">
                  <a:srgbClr val="399CC5">
                    <a:alpha val="100000"/>
                  </a:srgbClr>
                </a:gs>
                <a:gs pos="100000">
                  <a:srgbClr val="009899">
                    <a:alpha val="100000"/>
                  </a:srgbClr>
                </a:gs>
              </a:gsLst>
              <a:path path="circle">
                <a:fillToRect r="100000" b="100000"/>
              </a:path>
              <a:tileRect l="-100000" t="-100000"/>
            </a:gradFill>
          </p:spPr>
          <p:txBody>
            <a:bodyPr/>
            <a:lstStyle/>
            <a:p>
              <a:endParaRPr lang="en-US"/>
            </a:p>
          </p:txBody>
        </p:sp>
        <p:sp>
          <p:nvSpPr>
            <p:cNvPr id="197" name="TextBox 52">
              <a:extLst>
                <a:ext uri="{FF2B5EF4-FFF2-40B4-BE49-F238E27FC236}">
                  <a16:creationId xmlns:a16="http://schemas.microsoft.com/office/drawing/2014/main" id="{CE5E1EA1-E966-DC8A-39D4-FE8D025C57AD}"/>
                </a:ext>
              </a:extLst>
            </p:cNvPr>
            <p:cNvSpPr txBox="1"/>
            <p:nvPr/>
          </p:nvSpPr>
          <p:spPr>
            <a:xfrm>
              <a:off x="816246" y="2622664"/>
              <a:ext cx="776511" cy="843793"/>
            </a:xfrm>
            <a:prstGeom prst="rect">
              <a:avLst/>
            </a:prstGeom>
          </p:spPr>
          <p:txBody>
            <a:bodyPr lIns="38540" tIns="38540" rIns="38540" bIns="3854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840"/>
                </a:lnSpc>
              </a:pPr>
              <a:endParaRPr/>
            </a:p>
          </p:txBody>
        </p:sp>
      </p:grpSp>
      <p:grpSp>
        <p:nvGrpSpPr>
          <p:cNvPr id="160" name="Group 159">
            <a:extLst>
              <a:ext uri="{FF2B5EF4-FFF2-40B4-BE49-F238E27FC236}">
                <a16:creationId xmlns:a16="http://schemas.microsoft.com/office/drawing/2014/main" id="{B6480756-4111-C127-57B6-7408186D04F1}"/>
              </a:ext>
            </a:extLst>
          </p:cNvPr>
          <p:cNvGrpSpPr/>
          <p:nvPr/>
        </p:nvGrpSpPr>
        <p:grpSpPr>
          <a:xfrm>
            <a:off x="683955" y="2893781"/>
            <a:ext cx="2059405" cy="2059405"/>
            <a:chOff x="683955" y="2684499"/>
            <a:chExt cx="812800" cy="812800"/>
          </a:xfrm>
        </p:grpSpPr>
        <p:sp>
          <p:nvSpPr>
            <p:cNvPr id="195" name="Freeform 54">
              <a:extLst>
                <a:ext uri="{FF2B5EF4-FFF2-40B4-BE49-F238E27FC236}">
                  <a16:creationId xmlns:a16="http://schemas.microsoft.com/office/drawing/2014/main" id="{590F0CFF-4850-4C3B-A19C-DD5607B95B70}"/>
                </a:ext>
              </a:extLst>
            </p:cNvPr>
            <p:cNvSpPr/>
            <p:nvPr/>
          </p:nvSpPr>
          <p:spPr>
            <a:xfrm>
              <a:off x="683955" y="2684499"/>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5136" r="-25136"/>
              </a:stretch>
            </a:blipFill>
          </p:spPr>
          <p:txBody>
            <a:bodyPr/>
            <a:lstStyle/>
            <a:p>
              <a:endParaRPr lang="en-US"/>
            </a:p>
          </p:txBody>
        </p:sp>
      </p:grpSp>
      <p:sp>
        <p:nvSpPr>
          <p:cNvPr id="161" name="TextBox 55">
            <a:extLst>
              <a:ext uri="{FF2B5EF4-FFF2-40B4-BE49-F238E27FC236}">
                <a16:creationId xmlns:a16="http://schemas.microsoft.com/office/drawing/2014/main" id="{F64EBEDD-B12B-7B8E-804F-66467AFD636A}"/>
              </a:ext>
            </a:extLst>
          </p:cNvPr>
          <p:cNvSpPr txBox="1"/>
          <p:nvPr/>
        </p:nvSpPr>
        <p:spPr>
          <a:xfrm>
            <a:off x="648981" y="5305454"/>
            <a:ext cx="3465922" cy="321093"/>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473"/>
              </a:lnSpc>
            </a:pPr>
            <a:r>
              <a:rPr lang="en-US" sz="1767" i="1">
                <a:solidFill>
                  <a:srgbClr val="0B2F63"/>
                </a:solidFill>
                <a:latin typeface="Futura Italics"/>
                <a:ea typeface="Futura Italics"/>
                <a:cs typeface="Futura Italics"/>
                <a:sym typeface="Futura Italics"/>
              </a:rPr>
              <a:t>Chief Advocacy Officer</a:t>
            </a:r>
          </a:p>
        </p:txBody>
      </p:sp>
      <p:sp>
        <p:nvSpPr>
          <p:cNvPr id="162" name="TextBox 56">
            <a:extLst>
              <a:ext uri="{FF2B5EF4-FFF2-40B4-BE49-F238E27FC236}">
                <a16:creationId xmlns:a16="http://schemas.microsoft.com/office/drawing/2014/main" id="{B967E7BA-42E8-5969-4BA4-BDE6DE5A93FF}"/>
              </a:ext>
            </a:extLst>
          </p:cNvPr>
          <p:cNvSpPr txBox="1"/>
          <p:nvPr/>
        </p:nvSpPr>
        <p:spPr>
          <a:xfrm>
            <a:off x="648981" y="4958688"/>
            <a:ext cx="2136284" cy="38934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910"/>
              </a:lnSpc>
            </a:pPr>
            <a:r>
              <a:rPr lang="en-US" sz="2078" b="1">
                <a:solidFill>
                  <a:srgbClr val="0B2F63"/>
                </a:solidFill>
                <a:latin typeface="Futura Bold"/>
                <a:ea typeface="Futura Bold"/>
                <a:cs typeface="Futura Bold"/>
                <a:sym typeface="Futura Bold"/>
              </a:rPr>
              <a:t>Sydney Seral</a:t>
            </a:r>
          </a:p>
        </p:txBody>
      </p:sp>
      <p:sp>
        <p:nvSpPr>
          <p:cNvPr id="163" name="TextBox 57">
            <a:extLst>
              <a:ext uri="{FF2B5EF4-FFF2-40B4-BE49-F238E27FC236}">
                <a16:creationId xmlns:a16="http://schemas.microsoft.com/office/drawing/2014/main" id="{BCCACE24-31D6-3D9A-7362-11401276BF00}"/>
              </a:ext>
            </a:extLst>
          </p:cNvPr>
          <p:cNvSpPr txBox="1"/>
          <p:nvPr/>
        </p:nvSpPr>
        <p:spPr>
          <a:xfrm>
            <a:off x="648981" y="5583966"/>
            <a:ext cx="3597437" cy="321093"/>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473"/>
              </a:lnSpc>
            </a:pPr>
            <a:r>
              <a:rPr lang="en-US" sz="1767">
                <a:solidFill>
                  <a:srgbClr val="0B2F63"/>
                </a:solidFill>
                <a:latin typeface="Futura"/>
                <a:ea typeface="Futura"/>
                <a:cs typeface="Futura"/>
                <a:sym typeface="Futura"/>
              </a:rPr>
              <a:t>Sydney.Seral@the-league.coop</a:t>
            </a:r>
          </a:p>
        </p:txBody>
      </p:sp>
      <p:sp>
        <p:nvSpPr>
          <p:cNvPr id="164" name="TextBox 58">
            <a:extLst>
              <a:ext uri="{FF2B5EF4-FFF2-40B4-BE49-F238E27FC236}">
                <a16:creationId xmlns:a16="http://schemas.microsoft.com/office/drawing/2014/main" id="{247543CC-9358-7A6F-24B7-368C4C9E4466}"/>
              </a:ext>
            </a:extLst>
          </p:cNvPr>
          <p:cNvSpPr txBox="1"/>
          <p:nvPr/>
        </p:nvSpPr>
        <p:spPr>
          <a:xfrm>
            <a:off x="648981" y="5862479"/>
            <a:ext cx="1744828" cy="321093"/>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473"/>
              </a:lnSpc>
            </a:pPr>
            <a:r>
              <a:rPr lang="en-US" sz="1767">
                <a:solidFill>
                  <a:srgbClr val="0B2F63"/>
                </a:solidFill>
                <a:latin typeface="Futura"/>
                <a:ea typeface="Futura"/>
                <a:cs typeface="Futura"/>
                <a:sym typeface="Futura"/>
              </a:rPr>
              <a:t>(678) 542-3444</a:t>
            </a:r>
          </a:p>
        </p:txBody>
      </p:sp>
      <p:grpSp>
        <p:nvGrpSpPr>
          <p:cNvPr id="165" name="Group 164">
            <a:extLst>
              <a:ext uri="{FF2B5EF4-FFF2-40B4-BE49-F238E27FC236}">
                <a16:creationId xmlns:a16="http://schemas.microsoft.com/office/drawing/2014/main" id="{11E49023-BE26-2C30-AE8D-8BB1981352BD}"/>
              </a:ext>
            </a:extLst>
          </p:cNvPr>
          <p:cNvGrpSpPr/>
          <p:nvPr/>
        </p:nvGrpSpPr>
        <p:grpSpPr>
          <a:xfrm>
            <a:off x="7807909" y="2893781"/>
            <a:ext cx="3465923" cy="3264236"/>
            <a:chOff x="7856203" y="2684499"/>
            <a:chExt cx="4621229" cy="4352317"/>
          </a:xfrm>
        </p:grpSpPr>
        <p:grpSp>
          <p:nvGrpSpPr>
            <p:cNvPr id="186" name="Group 185">
              <a:extLst>
                <a:ext uri="{FF2B5EF4-FFF2-40B4-BE49-F238E27FC236}">
                  <a16:creationId xmlns:a16="http://schemas.microsoft.com/office/drawing/2014/main" id="{2F5B7EF4-6F33-E75A-359E-FA55A266197C}"/>
                </a:ext>
              </a:extLst>
            </p:cNvPr>
            <p:cNvGrpSpPr/>
            <p:nvPr/>
          </p:nvGrpSpPr>
          <p:grpSpPr>
            <a:xfrm>
              <a:off x="7975942" y="2684499"/>
              <a:ext cx="2836133" cy="2873142"/>
              <a:chOff x="7975942" y="2684499"/>
              <a:chExt cx="955705" cy="968176"/>
            </a:xfrm>
          </p:grpSpPr>
          <p:sp>
            <p:nvSpPr>
              <p:cNvPr id="193" name="Freeform 61">
                <a:extLst>
                  <a:ext uri="{FF2B5EF4-FFF2-40B4-BE49-F238E27FC236}">
                    <a16:creationId xmlns:a16="http://schemas.microsoft.com/office/drawing/2014/main" id="{EF5D4035-56C0-D800-1434-FFEE5647B266}"/>
                  </a:ext>
                </a:extLst>
              </p:cNvPr>
              <p:cNvSpPr/>
              <p:nvPr/>
            </p:nvSpPr>
            <p:spPr>
              <a:xfrm>
                <a:off x="7975942" y="2684499"/>
                <a:ext cx="955705" cy="968176"/>
              </a:xfrm>
              <a:custGeom>
                <a:avLst/>
                <a:gdLst/>
                <a:ahLst/>
                <a:cxnLst/>
                <a:rect l="l" t="t" r="r" b="b"/>
                <a:pathLst>
                  <a:path w="955705" h="968176">
                    <a:moveTo>
                      <a:pt x="477853" y="0"/>
                    </a:moveTo>
                    <a:cubicBezTo>
                      <a:pt x="213942" y="0"/>
                      <a:pt x="0" y="216734"/>
                      <a:pt x="0" y="484088"/>
                    </a:cubicBezTo>
                    <a:cubicBezTo>
                      <a:pt x="0" y="751443"/>
                      <a:pt x="213942" y="968176"/>
                      <a:pt x="477853" y="968176"/>
                    </a:cubicBezTo>
                    <a:cubicBezTo>
                      <a:pt x="741763" y="968176"/>
                      <a:pt x="955705" y="751443"/>
                      <a:pt x="955705" y="484088"/>
                    </a:cubicBezTo>
                    <a:cubicBezTo>
                      <a:pt x="955705" y="216734"/>
                      <a:pt x="741763" y="0"/>
                      <a:pt x="477853" y="0"/>
                    </a:cubicBezTo>
                    <a:close/>
                  </a:path>
                </a:pathLst>
              </a:custGeom>
              <a:gradFill rotWithShape="1">
                <a:gsLst>
                  <a:gs pos="0">
                    <a:srgbClr val="399CC5">
                      <a:alpha val="100000"/>
                    </a:srgbClr>
                  </a:gs>
                  <a:gs pos="100000">
                    <a:srgbClr val="009899">
                      <a:alpha val="100000"/>
                    </a:srgbClr>
                  </a:gs>
                </a:gsLst>
                <a:path path="circle">
                  <a:fillToRect r="100000" b="100000"/>
                </a:path>
                <a:tileRect l="-100000" t="-100000"/>
              </a:gradFill>
            </p:spPr>
            <p:txBody>
              <a:bodyPr/>
              <a:lstStyle/>
              <a:p>
                <a:endParaRPr lang="en-US"/>
              </a:p>
            </p:txBody>
          </p:sp>
          <p:sp>
            <p:nvSpPr>
              <p:cNvPr id="194" name="TextBox 62">
                <a:extLst>
                  <a:ext uri="{FF2B5EF4-FFF2-40B4-BE49-F238E27FC236}">
                    <a16:creationId xmlns:a16="http://schemas.microsoft.com/office/drawing/2014/main" id="{84359603-3EC0-CBF4-4C0F-1C232071CC80}"/>
                  </a:ext>
                </a:extLst>
              </p:cNvPr>
              <p:cNvSpPr txBox="1"/>
              <p:nvPr/>
            </p:nvSpPr>
            <p:spPr>
              <a:xfrm>
                <a:off x="8065539" y="2718116"/>
                <a:ext cx="776511" cy="843793"/>
              </a:xfrm>
              <a:prstGeom prst="rect">
                <a:avLst/>
              </a:prstGeom>
            </p:spPr>
            <p:txBody>
              <a:bodyPr lIns="38540" tIns="38540" rIns="38540" bIns="3854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840"/>
                  </a:lnSpc>
                </a:pPr>
                <a:endParaRPr/>
              </a:p>
            </p:txBody>
          </p:sp>
        </p:grpSp>
        <p:grpSp>
          <p:nvGrpSpPr>
            <p:cNvPr id="187" name="Group 186">
              <a:extLst>
                <a:ext uri="{FF2B5EF4-FFF2-40B4-BE49-F238E27FC236}">
                  <a16:creationId xmlns:a16="http://schemas.microsoft.com/office/drawing/2014/main" id="{E68607A9-BD94-127D-8371-93A0B4507953}"/>
                </a:ext>
              </a:extLst>
            </p:cNvPr>
            <p:cNvGrpSpPr/>
            <p:nvPr/>
          </p:nvGrpSpPr>
          <p:grpSpPr>
            <a:xfrm>
              <a:off x="7919017" y="2811768"/>
              <a:ext cx="2745873" cy="2745873"/>
              <a:chOff x="7919017" y="2811768"/>
              <a:chExt cx="812800" cy="812800"/>
            </a:xfrm>
          </p:grpSpPr>
          <p:sp>
            <p:nvSpPr>
              <p:cNvPr id="192" name="Freeform 64">
                <a:extLst>
                  <a:ext uri="{FF2B5EF4-FFF2-40B4-BE49-F238E27FC236}">
                    <a16:creationId xmlns:a16="http://schemas.microsoft.com/office/drawing/2014/main" id="{A4902768-6B61-BF29-87BD-F22432449412}"/>
                  </a:ext>
                </a:extLst>
              </p:cNvPr>
              <p:cNvSpPr/>
              <p:nvPr/>
            </p:nvSpPr>
            <p:spPr>
              <a:xfrm>
                <a:off x="7919017" y="281176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6988" t="-1852" r="-58778" b="-21767"/>
                </a:stretch>
              </a:blipFill>
            </p:spPr>
            <p:txBody>
              <a:bodyPr/>
              <a:lstStyle/>
              <a:p>
                <a:endParaRPr lang="en-US"/>
              </a:p>
            </p:txBody>
          </p:sp>
        </p:grpSp>
        <p:sp>
          <p:nvSpPr>
            <p:cNvPr id="188" name="TextBox 65">
              <a:extLst>
                <a:ext uri="{FF2B5EF4-FFF2-40B4-BE49-F238E27FC236}">
                  <a16:creationId xmlns:a16="http://schemas.microsoft.com/office/drawing/2014/main" id="{1E3D7349-2E6C-4CFC-E4D3-7AFE7FD2FE93}"/>
                </a:ext>
              </a:extLst>
            </p:cNvPr>
            <p:cNvSpPr txBox="1"/>
            <p:nvPr/>
          </p:nvSpPr>
          <p:spPr>
            <a:xfrm>
              <a:off x="7856203" y="5924232"/>
              <a:ext cx="4621229" cy="40589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473"/>
                </a:lnSpc>
              </a:pPr>
              <a:r>
                <a:rPr lang="en-US" sz="1767" i="1">
                  <a:solidFill>
                    <a:srgbClr val="0B2F63"/>
                  </a:solidFill>
                  <a:latin typeface="Futura Italics"/>
                  <a:ea typeface="Futura Italics"/>
                  <a:cs typeface="Futura Italics"/>
                  <a:sym typeface="Futura Italics"/>
                </a:rPr>
                <a:t>General Counsel</a:t>
              </a:r>
            </a:p>
          </p:txBody>
        </p:sp>
        <p:sp>
          <p:nvSpPr>
            <p:cNvPr id="189" name="TextBox 66">
              <a:extLst>
                <a:ext uri="{FF2B5EF4-FFF2-40B4-BE49-F238E27FC236}">
                  <a16:creationId xmlns:a16="http://schemas.microsoft.com/office/drawing/2014/main" id="{992DD8C5-E862-4C7E-F69C-82370D035DEA}"/>
                </a:ext>
              </a:extLst>
            </p:cNvPr>
            <p:cNvSpPr txBox="1"/>
            <p:nvPr/>
          </p:nvSpPr>
          <p:spPr>
            <a:xfrm>
              <a:off x="7856203" y="5466284"/>
              <a:ext cx="2848379" cy="490553"/>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910"/>
                </a:lnSpc>
              </a:pPr>
              <a:r>
                <a:rPr lang="en-US" sz="2078" b="1">
                  <a:solidFill>
                    <a:srgbClr val="0B2F63"/>
                  </a:solidFill>
                  <a:latin typeface="Futura Bold"/>
                  <a:ea typeface="Futura Bold"/>
                  <a:cs typeface="Futura Bold"/>
                  <a:sym typeface="Futura Bold"/>
                </a:rPr>
                <a:t>JT Blau</a:t>
              </a:r>
            </a:p>
          </p:txBody>
        </p:sp>
        <p:sp>
          <p:nvSpPr>
            <p:cNvPr id="190" name="TextBox 67">
              <a:extLst>
                <a:ext uri="{FF2B5EF4-FFF2-40B4-BE49-F238E27FC236}">
                  <a16:creationId xmlns:a16="http://schemas.microsoft.com/office/drawing/2014/main" id="{693BA74E-D71F-932C-004B-88F586E0C456}"/>
                </a:ext>
              </a:extLst>
            </p:cNvPr>
            <p:cNvSpPr txBox="1"/>
            <p:nvPr/>
          </p:nvSpPr>
          <p:spPr>
            <a:xfrm>
              <a:off x="7856203" y="6277575"/>
              <a:ext cx="4381168" cy="40589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473"/>
                </a:lnSpc>
              </a:pPr>
              <a:r>
                <a:rPr lang="en-US" sz="1767">
                  <a:solidFill>
                    <a:srgbClr val="0B2F63"/>
                  </a:solidFill>
                  <a:latin typeface="Futura"/>
                  <a:ea typeface="Futura"/>
                  <a:cs typeface="Futura"/>
                  <a:sym typeface="Futura"/>
                </a:rPr>
                <a:t>JT.Blau@the-league.coop</a:t>
              </a:r>
            </a:p>
          </p:txBody>
        </p:sp>
        <p:sp>
          <p:nvSpPr>
            <p:cNvPr id="191" name="TextBox 68">
              <a:extLst>
                <a:ext uri="{FF2B5EF4-FFF2-40B4-BE49-F238E27FC236}">
                  <a16:creationId xmlns:a16="http://schemas.microsoft.com/office/drawing/2014/main" id="{A78DE0E0-B10C-41B3-FD78-BCCE9D058467}"/>
                </a:ext>
              </a:extLst>
            </p:cNvPr>
            <p:cNvSpPr txBox="1"/>
            <p:nvPr/>
          </p:nvSpPr>
          <p:spPr>
            <a:xfrm>
              <a:off x="7856203" y="6630917"/>
              <a:ext cx="2326437" cy="40589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473"/>
                </a:lnSpc>
              </a:pPr>
              <a:r>
                <a:rPr lang="en-US" sz="1767">
                  <a:solidFill>
                    <a:srgbClr val="0B2F63"/>
                  </a:solidFill>
                  <a:latin typeface="Futura"/>
                  <a:ea typeface="Futura"/>
                  <a:cs typeface="Futura"/>
                  <a:sym typeface="Futura"/>
                </a:rPr>
                <a:t>(434) 237-9608</a:t>
              </a:r>
            </a:p>
          </p:txBody>
        </p:sp>
      </p:grpSp>
      <p:grpSp>
        <p:nvGrpSpPr>
          <p:cNvPr id="166" name="Group 165">
            <a:extLst>
              <a:ext uri="{FF2B5EF4-FFF2-40B4-BE49-F238E27FC236}">
                <a16:creationId xmlns:a16="http://schemas.microsoft.com/office/drawing/2014/main" id="{E428BC58-D67C-EEA4-F7A3-ABAFD4F7CDFF}"/>
              </a:ext>
            </a:extLst>
          </p:cNvPr>
          <p:cNvGrpSpPr/>
          <p:nvPr/>
        </p:nvGrpSpPr>
        <p:grpSpPr>
          <a:xfrm>
            <a:off x="4216254" y="2798329"/>
            <a:ext cx="4634218" cy="3404965"/>
            <a:chOff x="4216251" y="2589047"/>
            <a:chExt cx="6178954" cy="4539952"/>
          </a:xfrm>
        </p:grpSpPr>
        <p:grpSp>
          <p:nvGrpSpPr>
            <p:cNvPr id="177" name="Group 176">
              <a:extLst>
                <a:ext uri="{FF2B5EF4-FFF2-40B4-BE49-F238E27FC236}">
                  <a16:creationId xmlns:a16="http://schemas.microsoft.com/office/drawing/2014/main" id="{71CEB03E-C970-8D4B-ADCC-B0E74508A03A}"/>
                </a:ext>
              </a:extLst>
            </p:cNvPr>
            <p:cNvGrpSpPr/>
            <p:nvPr/>
          </p:nvGrpSpPr>
          <p:grpSpPr>
            <a:xfrm>
              <a:off x="4374553" y="2589047"/>
              <a:ext cx="2836133" cy="2873142"/>
              <a:chOff x="4374553" y="2589047"/>
              <a:chExt cx="955705" cy="968176"/>
            </a:xfrm>
          </p:grpSpPr>
          <p:sp>
            <p:nvSpPr>
              <p:cNvPr id="184" name="Freeform 71">
                <a:extLst>
                  <a:ext uri="{FF2B5EF4-FFF2-40B4-BE49-F238E27FC236}">
                    <a16:creationId xmlns:a16="http://schemas.microsoft.com/office/drawing/2014/main" id="{4C1340FF-EDB9-E8D4-B262-535F31D9CCD4}"/>
                  </a:ext>
                </a:extLst>
              </p:cNvPr>
              <p:cNvSpPr/>
              <p:nvPr/>
            </p:nvSpPr>
            <p:spPr>
              <a:xfrm>
                <a:off x="4374553" y="2589047"/>
                <a:ext cx="955705" cy="968176"/>
              </a:xfrm>
              <a:custGeom>
                <a:avLst/>
                <a:gdLst/>
                <a:ahLst/>
                <a:cxnLst/>
                <a:rect l="l" t="t" r="r" b="b"/>
                <a:pathLst>
                  <a:path w="955705" h="968176">
                    <a:moveTo>
                      <a:pt x="477853" y="0"/>
                    </a:moveTo>
                    <a:cubicBezTo>
                      <a:pt x="213942" y="0"/>
                      <a:pt x="0" y="216734"/>
                      <a:pt x="0" y="484088"/>
                    </a:cubicBezTo>
                    <a:cubicBezTo>
                      <a:pt x="0" y="751443"/>
                      <a:pt x="213942" y="968176"/>
                      <a:pt x="477853" y="968176"/>
                    </a:cubicBezTo>
                    <a:cubicBezTo>
                      <a:pt x="741763" y="968176"/>
                      <a:pt x="955705" y="751443"/>
                      <a:pt x="955705" y="484088"/>
                    </a:cubicBezTo>
                    <a:cubicBezTo>
                      <a:pt x="955705" y="216734"/>
                      <a:pt x="741763" y="0"/>
                      <a:pt x="477853" y="0"/>
                    </a:cubicBezTo>
                    <a:close/>
                  </a:path>
                </a:pathLst>
              </a:custGeom>
              <a:gradFill rotWithShape="1">
                <a:gsLst>
                  <a:gs pos="0">
                    <a:srgbClr val="399CC5">
                      <a:alpha val="100000"/>
                    </a:srgbClr>
                  </a:gs>
                  <a:gs pos="100000">
                    <a:srgbClr val="009899">
                      <a:alpha val="100000"/>
                    </a:srgbClr>
                  </a:gs>
                </a:gsLst>
                <a:path path="circle">
                  <a:fillToRect r="100000" b="100000"/>
                </a:path>
                <a:tileRect l="-100000" t="-100000"/>
              </a:gradFill>
            </p:spPr>
            <p:txBody>
              <a:bodyPr/>
              <a:lstStyle/>
              <a:p>
                <a:endParaRPr lang="en-US"/>
              </a:p>
            </p:txBody>
          </p:sp>
          <p:sp>
            <p:nvSpPr>
              <p:cNvPr id="185" name="TextBox 72">
                <a:extLst>
                  <a:ext uri="{FF2B5EF4-FFF2-40B4-BE49-F238E27FC236}">
                    <a16:creationId xmlns:a16="http://schemas.microsoft.com/office/drawing/2014/main" id="{8C71AE7C-B695-D8EF-CE1C-D63D8CAFBC90}"/>
                  </a:ext>
                </a:extLst>
              </p:cNvPr>
              <p:cNvSpPr txBox="1"/>
              <p:nvPr/>
            </p:nvSpPr>
            <p:spPr>
              <a:xfrm>
                <a:off x="4464150" y="2622664"/>
                <a:ext cx="776511" cy="843793"/>
              </a:xfrm>
              <a:prstGeom prst="rect">
                <a:avLst/>
              </a:prstGeom>
            </p:spPr>
            <p:txBody>
              <a:bodyPr lIns="38540" tIns="38540" rIns="38540" bIns="3854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840"/>
                  </a:lnSpc>
                </a:pPr>
                <a:endParaRPr/>
              </a:p>
            </p:txBody>
          </p:sp>
        </p:grpSp>
        <p:grpSp>
          <p:nvGrpSpPr>
            <p:cNvPr id="178" name="Group 177">
              <a:extLst>
                <a:ext uri="{FF2B5EF4-FFF2-40B4-BE49-F238E27FC236}">
                  <a16:creationId xmlns:a16="http://schemas.microsoft.com/office/drawing/2014/main" id="{D871E6C6-42B2-B8B9-24AC-B5D8F6B206FB}"/>
                </a:ext>
              </a:extLst>
            </p:cNvPr>
            <p:cNvGrpSpPr/>
            <p:nvPr/>
          </p:nvGrpSpPr>
          <p:grpSpPr>
            <a:xfrm>
              <a:off x="4317628" y="2716316"/>
              <a:ext cx="2745873" cy="2745873"/>
              <a:chOff x="4317628" y="2716316"/>
              <a:chExt cx="812800" cy="812800"/>
            </a:xfrm>
          </p:grpSpPr>
          <p:sp>
            <p:nvSpPr>
              <p:cNvPr id="183" name="Freeform 74">
                <a:extLst>
                  <a:ext uri="{FF2B5EF4-FFF2-40B4-BE49-F238E27FC236}">
                    <a16:creationId xmlns:a16="http://schemas.microsoft.com/office/drawing/2014/main" id="{48E89B33-6750-FC2B-092A-290B9F9D83B9}"/>
                  </a:ext>
                </a:extLst>
              </p:cNvPr>
              <p:cNvSpPr/>
              <p:nvPr/>
            </p:nvSpPr>
            <p:spPr>
              <a:xfrm>
                <a:off x="4317628" y="271631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t="-7973" b="-42299"/>
                </a:stretch>
              </a:blipFill>
            </p:spPr>
            <p:txBody>
              <a:bodyPr/>
              <a:lstStyle/>
              <a:p>
                <a:endParaRPr lang="en-US"/>
              </a:p>
            </p:txBody>
          </p:sp>
        </p:grpSp>
        <p:sp>
          <p:nvSpPr>
            <p:cNvPr id="179" name="TextBox 75">
              <a:extLst>
                <a:ext uri="{FF2B5EF4-FFF2-40B4-BE49-F238E27FC236}">
                  <a16:creationId xmlns:a16="http://schemas.microsoft.com/office/drawing/2014/main" id="{918E36D0-52B6-8194-717F-913795471CBC}"/>
                </a:ext>
              </a:extLst>
            </p:cNvPr>
            <p:cNvSpPr txBox="1"/>
            <p:nvPr/>
          </p:nvSpPr>
          <p:spPr>
            <a:xfrm>
              <a:off x="4253950" y="5498101"/>
              <a:ext cx="2848379" cy="490553"/>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910"/>
                </a:lnSpc>
              </a:pPr>
              <a:r>
                <a:rPr lang="en-US" sz="2078" b="1">
                  <a:solidFill>
                    <a:srgbClr val="0B2F63"/>
                  </a:solidFill>
                  <a:latin typeface="Futura Bold"/>
                  <a:ea typeface="Futura Bold"/>
                  <a:cs typeface="Futura Bold"/>
                  <a:sym typeface="Futura Bold"/>
                </a:rPr>
                <a:t>Michelle Roth</a:t>
              </a:r>
            </a:p>
          </p:txBody>
        </p:sp>
        <p:sp>
          <p:nvSpPr>
            <p:cNvPr id="180" name="TextBox 76">
              <a:extLst>
                <a:ext uri="{FF2B5EF4-FFF2-40B4-BE49-F238E27FC236}">
                  <a16:creationId xmlns:a16="http://schemas.microsoft.com/office/drawing/2014/main" id="{E6ACF17D-7D8F-5055-640D-414D860D74CD}"/>
                </a:ext>
              </a:extLst>
            </p:cNvPr>
            <p:cNvSpPr txBox="1"/>
            <p:nvPr/>
          </p:nvSpPr>
          <p:spPr>
            <a:xfrm>
              <a:off x="4216251" y="5954105"/>
              <a:ext cx="6178954" cy="405792"/>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473"/>
                </a:lnSpc>
              </a:pPr>
              <a:r>
                <a:rPr lang="en-US" sz="1767" i="1">
                  <a:solidFill>
                    <a:srgbClr val="0B2F63"/>
                  </a:solidFill>
                  <a:latin typeface="Futura Italics"/>
                  <a:ea typeface="Futura Italics"/>
                  <a:cs typeface="Futura Italics"/>
                  <a:sym typeface="Futura Italics"/>
                </a:rPr>
                <a:t>Vice President of Advocacy</a:t>
              </a:r>
            </a:p>
          </p:txBody>
        </p:sp>
        <p:sp>
          <p:nvSpPr>
            <p:cNvPr id="181" name="TextBox 77">
              <a:extLst>
                <a:ext uri="{FF2B5EF4-FFF2-40B4-BE49-F238E27FC236}">
                  <a16:creationId xmlns:a16="http://schemas.microsoft.com/office/drawing/2014/main" id="{7D517769-1B09-6226-5965-1C59433D738B}"/>
                </a:ext>
              </a:extLst>
            </p:cNvPr>
            <p:cNvSpPr txBox="1"/>
            <p:nvPr/>
          </p:nvSpPr>
          <p:spPr>
            <a:xfrm>
              <a:off x="4216251" y="6341518"/>
              <a:ext cx="4458959" cy="405792"/>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473"/>
                </a:lnSpc>
              </a:pPr>
              <a:r>
                <a:rPr lang="en-US" sz="1767">
                  <a:solidFill>
                    <a:srgbClr val="0B2F63"/>
                  </a:solidFill>
                  <a:latin typeface="Futura"/>
                  <a:ea typeface="Futura"/>
                  <a:cs typeface="Futura"/>
                  <a:sym typeface="Futura"/>
                </a:rPr>
                <a:t>Michelle.Roth@the-league.coop</a:t>
              </a:r>
            </a:p>
          </p:txBody>
        </p:sp>
        <p:sp>
          <p:nvSpPr>
            <p:cNvPr id="182" name="TextBox 78">
              <a:extLst>
                <a:ext uri="{FF2B5EF4-FFF2-40B4-BE49-F238E27FC236}">
                  <a16:creationId xmlns:a16="http://schemas.microsoft.com/office/drawing/2014/main" id="{553D6A69-1974-CAF9-50E4-71F0ADAAF907}"/>
                </a:ext>
              </a:extLst>
            </p:cNvPr>
            <p:cNvSpPr txBox="1"/>
            <p:nvPr/>
          </p:nvSpPr>
          <p:spPr>
            <a:xfrm>
              <a:off x="4216251" y="6723207"/>
              <a:ext cx="3523551" cy="405792"/>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473"/>
                </a:lnSpc>
              </a:pPr>
              <a:r>
                <a:rPr lang="en-US" sz="1767">
                  <a:solidFill>
                    <a:srgbClr val="0B2F63"/>
                  </a:solidFill>
                  <a:latin typeface="Futura"/>
                  <a:ea typeface="Futura"/>
                  <a:cs typeface="Futura"/>
                  <a:sym typeface="Futura"/>
                </a:rPr>
                <a:t>(334) 220-8741</a:t>
              </a:r>
            </a:p>
          </p:txBody>
        </p:sp>
      </p:grpSp>
      <p:grpSp>
        <p:nvGrpSpPr>
          <p:cNvPr id="167" name="Group 166">
            <a:extLst>
              <a:ext uri="{FF2B5EF4-FFF2-40B4-BE49-F238E27FC236}">
                <a16:creationId xmlns:a16="http://schemas.microsoft.com/office/drawing/2014/main" id="{BB6A6E65-C0C6-C7E2-578A-375169AB65F5}"/>
              </a:ext>
            </a:extLst>
          </p:cNvPr>
          <p:cNvGrpSpPr/>
          <p:nvPr/>
        </p:nvGrpSpPr>
        <p:grpSpPr>
          <a:xfrm>
            <a:off x="13456059" y="962899"/>
            <a:ext cx="4470950" cy="4428754"/>
            <a:chOff x="13456061" y="695744"/>
            <a:chExt cx="5961268" cy="5905006"/>
          </a:xfrm>
        </p:grpSpPr>
        <p:grpSp>
          <p:nvGrpSpPr>
            <p:cNvPr id="168" name="Group 167">
              <a:extLst>
                <a:ext uri="{FF2B5EF4-FFF2-40B4-BE49-F238E27FC236}">
                  <a16:creationId xmlns:a16="http://schemas.microsoft.com/office/drawing/2014/main" id="{537F3029-F112-2FD5-44FE-22ED9D12ECD9}"/>
                </a:ext>
              </a:extLst>
            </p:cNvPr>
            <p:cNvGrpSpPr/>
            <p:nvPr/>
          </p:nvGrpSpPr>
          <p:grpSpPr>
            <a:xfrm>
              <a:off x="14525906" y="695744"/>
              <a:ext cx="3821579" cy="3887470"/>
              <a:chOff x="14525906" y="695744"/>
              <a:chExt cx="886506" cy="901791"/>
            </a:xfrm>
          </p:grpSpPr>
          <p:sp>
            <p:nvSpPr>
              <p:cNvPr id="175" name="Freeform 81">
                <a:extLst>
                  <a:ext uri="{FF2B5EF4-FFF2-40B4-BE49-F238E27FC236}">
                    <a16:creationId xmlns:a16="http://schemas.microsoft.com/office/drawing/2014/main" id="{CCF7D116-3E37-46E2-9311-CA788C6B4AA5}"/>
                  </a:ext>
                </a:extLst>
              </p:cNvPr>
              <p:cNvSpPr/>
              <p:nvPr/>
            </p:nvSpPr>
            <p:spPr>
              <a:xfrm>
                <a:off x="14525906" y="695744"/>
                <a:ext cx="886506" cy="901791"/>
              </a:xfrm>
              <a:custGeom>
                <a:avLst/>
                <a:gdLst/>
                <a:ahLst/>
                <a:cxnLst/>
                <a:rect l="l" t="t" r="r" b="b"/>
                <a:pathLst>
                  <a:path w="886506" h="901791">
                    <a:moveTo>
                      <a:pt x="443253" y="0"/>
                    </a:moveTo>
                    <a:cubicBezTo>
                      <a:pt x="198451" y="0"/>
                      <a:pt x="0" y="201873"/>
                      <a:pt x="0" y="450895"/>
                    </a:cubicBezTo>
                    <a:cubicBezTo>
                      <a:pt x="0" y="699918"/>
                      <a:pt x="198451" y="901791"/>
                      <a:pt x="443253" y="901791"/>
                    </a:cubicBezTo>
                    <a:cubicBezTo>
                      <a:pt x="688055" y="901791"/>
                      <a:pt x="886506" y="699918"/>
                      <a:pt x="886506" y="450895"/>
                    </a:cubicBezTo>
                    <a:cubicBezTo>
                      <a:pt x="886506" y="201873"/>
                      <a:pt x="688055" y="0"/>
                      <a:pt x="443253" y="0"/>
                    </a:cubicBezTo>
                    <a:close/>
                  </a:path>
                </a:pathLst>
              </a:custGeom>
              <a:gradFill rotWithShape="1">
                <a:gsLst>
                  <a:gs pos="0">
                    <a:srgbClr val="399CC5">
                      <a:alpha val="100000"/>
                    </a:srgbClr>
                  </a:gs>
                  <a:gs pos="100000">
                    <a:srgbClr val="009899">
                      <a:alpha val="100000"/>
                    </a:srgbClr>
                  </a:gs>
                </a:gsLst>
                <a:path path="circle">
                  <a:fillToRect r="100000" b="100000"/>
                </a:path>
                <a:tileRect l="-100000" t="-100000"/>
              </a:gradFill>
            </p:spPr>
            <p:txBody>
              <a:bodyPr/>
              <a:lstStyle/>
              <a:p>
                <a:endParaRPr lang="en-US"/>
              </a:p>
            </p:txBody>
          </p:sp>
          <p:sp>
            <p:nvSpPr>
              <p:cNvPr id="176" name="TextBox 82">
                <a:extLst>
                  <a:ext uri="{FF2B5EF4-FFF2-40B4-BE49-F238E27FC236}">
                    <a16:creationId xmlns:a16="http://schemas.microsoft.com/office/drawing/2014/main" id="{7BD9D24E-3484-6BC0-D3BA-BF9F4F31608D}"/>
                  </a:ext>
                </a:extLst>
              </p:cNvPr>
              <p:cNvSpPr txBox="1"/>
              <p:nvPr/>
            </p:nvSpPr>
            <p:spPr>
              <a:xfrm>
                <a:off x="14609016" y="723137"/>
                <a:ext cx="720286" cy="789855"/>
              </a:xfrm>
              <a:prstGeom prst="rect">
                <a:avLst/>
              </a:prstGeom>
            </p:spPr>
            <p:txBody>
              <a:bodyPr lIns="47323" tIns="47323" rIns="47323" bIns="4732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799"/>
                  </a:lnSpc>
                </a:pPr>
                <a:endParaRPr/>
              </a:p>
            </p:txBody>
          </p:sp>
        </p:grpSp>
        <p:grpSp>
          <p:nvGrpSpPr>
            <p:cNvPr id="169" name="Group 168">
              <a:extLst>
                <a:ext uri="{FF2B5EF4-FFF2-40B4-BE49-F238E27FC236}">
                  <a16:creationId xmlns:a16="http://schemas.microsoft.com/office/drawing/2014/main" id="{65C62002-240E-3D73-B534-0A3005467911}"/>
                </a:ext>
              </a:extLst>
            </p:cNvPr>
            <p:cNvGrpSpPr/>
            <p:nvPr/>
          </p:nvGrpSpPr>
          <p:grpSpPr>
            <a:xfrm>
              <a:off x="14456984" y="805160"/>
              <a:ext cx="3720137" cy="3778055"/>
              <a:chOff x="14456984" y="805160"/>
              <a:chExt cx="913320" cy="927539"/>
            </a:xfrm>
          </p:grpSpPr>
          <p:sp>
            <p:nvSpPr>
              <p:cNvPr id="174" name="Freeform 84">
                <a:extLst>
                  <a:ext uri="{FF2B5EF4-FFF2-40B4-BE49-F238E27FC236}">
                    <a16:creationId xmlns:a16="http://schemas.microsoft.com/office/drawing/2014/main" id="{BE339CAF-1A96-DD57-2DEF-8A283433B2BC}"/>
                  </a:ext>
                </a:extLst>
              </p:cNvPr>
              <p:cNvSpPr/>
              <p:nvPr/>
            </p:nvSpPr>
            <p:spPr>
              <a:xfrm>
                <a:off x="14456984" y="805160"/>
                <a:ext cx="913320" cy="927539"/>
              </a:xfrm>
              <a:custGeom>
                <a:avLst/>
                <a:gdLst/>
                <a:ahLst/>
                <a:cxnLst/>
                <a:rect l="l" t="t" r="r" b="b"/>
                <a:pathLst>
                  <a:path w="913320" h="927539">
                    <a:moveTo>
                      <a:pt x="456660" y="0"/>
                    </a:moveTo>
                    <a:cubicBezTo>
                      <a:pt x="204454" y="0"/>
                      <a:pt x="0" y="207637"/>
                      <a:pt x="0" y="463770"/>
                    </a:cubicBezTo>
                    <a:cubicBezTo>
                      <a:pt x="0" y="719903"/>
                      <a:pt x="204454" y="927539"/>
                      <a:pt x="456660" y="927539"/>
                    </a:cubicBezTo>
                    <a:cubicBezTo>
                      <a:pt x="708866" y="927539"/>
                      <a:pt x="913320" y="719903"/>
                      <a:pt x="913320" y="463770"/>
                    </a:cubicBezTo>
                    <a:cubicBezTo>
                      <a:pt x="913320" y="207637"/>
                      <a:pt x="708866" y="0"/>
                      <a:pt x="456660" y="0"/>
                    </a:cubicBezTo>
                    <a:close/>
                  </a:path>
                </a:pathLst>
              </a:custGeom>
              <a:blipFill>
                <a:blip r:embed="rId11"/>
                <a:stretch>
                  <a:fillRect l="-15825" t="-17613" b="-53773"/>
                </a:stretch>
              </a:blipFill>
            </p:spPr>
            <p:txBody>
              <a:bodyPr/>
              <a:lstStyle/>
              <a:p>
                <a:endParaRPr lang="en-US"/>
              </a:p>
            </p:txBody>
          </p:sp>
        </p:grpSp>
        <p:sp>
          <p:nvSpPr>
            <p:cNvPr id="170" name="TextBox 85">
              <a:extLst>
                <a:ext uri="{FF2B5EF4-FFF2-40B4-BE49-F238E27FC236}">
                  <a16:creationId xmlns:a16="http://schemas.microsoft.com/office/drawing/2014/main" id="{DA72D612-1427-78E4-BCD0-7B64DD7953F0}"/>
                </a:ext>
              </a:extLst>
            </p:cNvPr>
            <p:cNvSpPr txBox="1"/>
            <p:nvPr/>
          </p:nvSpPr>
          <p:spPr>
            <a:xfrm>
              <a:off x="13456061" y="5071624"/>
              <a:ext cx="5961268" cy="75542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303"/>
                </a:lnSpc>
              </a:pPr>
              <a:r>
                <a:rPr lang="en-US" sz="1600" i="1">
                  <a:solidFill>
                    <a:srgbClr val="0B2F63"/>
                  </a:solidFill>
                  <a:latin typeface="Futura Italics"/>
                  <a:ea typeface="Futura Italics"/>
                  <a:cs typeface="Futura Italics"/>
                  <a:sym typeface="Futura Italics"/>
                </a:rPr>
                <a:t>Vice President of Federal </a:t>
              </a:r>
              <a:endParaRPr lang="en-US" sz="1600">
                <a:ea typeface="Calibri"/>
                <a:cs typeface="Calibri"/>
              </a:endParaRPr>
            </a:p>
            <a:p>
              <a:pPr algn="ctr">
                <a:lnSpc>
                  <a:spcPts val="2303"/>
                </a:lnSpc>
              </a:pPr>
              <a:r>
                <a:rPr lang="en-US" sz="1600" i="1">
                  <a:solidFill>
                    <a:srgbClr val="0B2F63"/>
                  </a:solidFill>
                  <a:latin typeface="Futura Italics"/>
                  <a:ea typeface="Futura Italics"/>
                  <a:cs typeface="Futura Italics"/>
                  <a:sym typeface="Futura Italics"/>
                </a:rPr>
                <a:t>Advocacy and Strategy </a:t>
              </a:r>
              <a:endParaRPr lang="en-US" sz="1600">
                <a:ea typeface="Calibri"/>
                <a:cs typeface="Calibri"/>
              </a:endParaRPr>
            </a:p>
          </p:txBody>
        </p:sp>
        <p:sp>
          <p:nvSpPr>
            <p:cNvPr id="171" name="TextBox 86">
              <a:extLst>
                <a:ext uri="{FF2B5EF4-FFF2-40B4-BE49-F238E27FC236}">
                  <a16:creationId xmlns:a16="http://schemas.microsoft.com/office/drawing/2014/main" id="{0D011377-1E44-31AF-6392-9C4A5578A8F3}"/>
                </a:ext>
              </a:extLst>
            </p:cNvPr>
            <p:cNvSpPr txBox="1"/>
            <p:nvPr/>
          </p:nvSpPr>
          <p:spPr>
            <a:xfrm>
              <a:off x="14535141" y="4609259"/>
              <a:ext cx="3803108" cy="486314"/>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879"/>
                </a:lnSpc>
              </a:pPr>
              <a:r>
                <a:rPr lang="en-US" sz="2057" b="1">
                  <a:solidFill>
                    <a:srgbClr val="0B2F63"/>
                  </a:solidFill>
                  <a:latin typeface="Futura Bold"/>
                  <a:ea typeface="Futura Bold"/>
                  <a:cs typeface="Futura Bold"/>
                  <a:sym typeface="Futura Bold"/>
                </a:rPr>
                <a:t>Grace Newcombe Colvin</a:t>
              </a:r>
            </a:p>
          </p:txBody>
        </p:sp>
        <p:sp>
          <p:nvSpPr>
            <p:cNvPr id="172" name="TextBox 87">
              <a:extLst>
                <a:ext uri="{FF2B5EF4-FFF2-40B4-BE49-F238E27FC236}">
                  <a16:creationId xmlns:a16="http://schemas.microsoft.com/office/drawing/2014/main" id="{905E4492-EEF5-F20E-093B-0338E02D2A9A}"/>
                </a:ext>
              </a:extLst>
            </p:cNvPr>
            <p:cNvSpPr txBox="1"/>
            <p:nvPr/>
          </p:nvSpPr>
          <p:spPr>
            <a:xfrm>
              <a:off x="14299178" y="5823360"/>
              <a:ext cx="4275035" cy="40234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447"/>
                </a:lnSpc>
              </a:pPr>
              <a:r>
                <a:rPr lang="en-US" sz="1748">
                  <a:solidFill>
                    <a:srgbClr val="0B2F63"/>
                  </a:solidFill>
                  <a:latin typeface="Futura"/>
                  <a:ea typeface="Futura"/>
                  <a:cs typeface="Futura"/>
                  <a:sym typeface="Futura"/>
                </a:rPr>
                <a:t>Grace.Colvin@the-league.coop</a:t>
              </a:r>
            </a:p>
          </p:txBody>
        </p:sp>
        <p:sp>
          <p:nvSpPr>
            <p:cNvPr id="173" name="TextBox 88">
              <a:extLst>
                <a:ext uri="{FF2B5EF4-FFF2-40B4-BE49-F238E27FC236}">
                  <a16:creationId xmlns:a16="http://schemas.microsoft.com/office/drawing/2014/main" id="{F4E2AEC2-8BEA-BED1-8E08-FFB9C8D60D47}"/>
                </a:ext>
              </a:extLst>
            </p:cNvPr>
            <p:cNvSpPr txBox="1"/>
            <p:nvPr/>
          </p:nvSpPr>
          <p:spPr>
            <a:xfrm>
              <a:off x="15285656" y="6198403"/>
              <a:ext cx="2302077" cy="40234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2447"/>
                </a:lnSpc>
              </a:pPr>
              <a:r>
                <a:rPr lang="en-US" sz="1748">
                  <a:solidFill>
                    <a:srgbClr val="0B2F63"/>
                  </a:solidFill>
                  <a:latin typeface="Futura"/>
                  <a:ea typeface="Futura"/>
                  <a:cs typeface="Futura"/>
                  <a:sym typeface="Futura"/>
                </a:rPr>
                <a:t>(256) 604-3770</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89811" y="-182307"/>
            <a:ext cx="18490537" cy="10469307"/>
          </a:xfrm>
          <a:custGeom>
            <a:avLst/>
            <a:gdLst/>
            <a:ahLst/>
            <a:cxnLst/>
            <a:rect l="l" t="t" r="r" b="b"/>
            <a:pathLst>
              <a:path w="18490537" h="10469307">
                <a:moveTo>
                  <a:pt x="0" y="0"/>
                </a:moveTo>
                <a:lnTo>
                  <a:pt x="18490537" y="0"/>
                </a:lnTo>
                <a:lnTo>
                  <a:pt x="18490537" y="10469307"/>
                </a:lnTo>
                <a:lnTo>
                  <a:pt x="0" y="10469307"/>
                </a:lnTo>
                <a:lnTo>
                  <a:pt x="0" y="0"/>
                </a:lnTo>
                <a:close/>
              </a:path>
            </a:pathLst>
          </a:custGeom>
          <a:blipFill>
            <a:blip r:embed="rId2"/>
            <a:stretch>
              <a:fillRect l="-3561" t="-1442" b="-1442"/>
            </a:stretch>
          </a:blipFill>
        </p:spPr>
        <p:txBody>
          <a:bodyPr/>
          <a:lstStyle/>
          <a:p>
            <a:endParaRPr lang="en-US"/>
          </a:p>
        </p:txBody>
      </p:sp>
      <p:sp>
        <p:nvSpPr>
          <p:cNvPr id="3" name="AutoShape 3"/>
          <p:cNvSpPr/>
          <p:nvPr/>
        </p:nvSpPr>
        <p:spPr>
          <a:xfrm flipV="1">
            <a:off x="16156474" y="0"/>
            <a:ext cx="0" cy="10287000"/>
          </a:xfrm>
          <a:prstGeom prst="line">
            <a:avLst/>
          </a:prstGeom>
          <a:ln w="66675" cap="flat">
            <a:solidFill>
              <a:srgbClr val="0099D0"/>
            </a:solidFill>
            <a:prstDash val="solid"/>
            <a:headEnd type="none" w="sm" len="sm"/>
            <a:tailEnd type="none" w="sm" len="sm"/>
          </a:ln>
        </p:spPr>
        <p:txBody>
          <a:bodyPr/>
          <a:lstStyle/>
          <a:p>
            <a:endParaRPr lang="en-US"/>
          </a:p>
        </p:txBody>
      </p:sp>
      <p:sp>
        <p:nvSpPr>
          <p:cNvPr id="4" name="Freeform 4"/>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2008687" y="1059202"/>
            <a:ext cx="10387521" cy="1264828"/>
          </a:xfrm>
          <a:prstGeom prst="rect">
            <a:avLst/>
          </a:prstGeom>
        </p:spPr>
        <p:txBody>
          <a:bodyPr lIns="0" tIns="0" rIns="0" bIns="0" rtlCol="0" anchor="t">
            <a:spAutoFit/>
          </a:bodyPr>
          <a:lstStyle/>
          <a:p>
            <a:pPr marL="0" lvl="0" indent="0" algn="l">
              <a:lnSpc>
                <a:spcPts val="10368"/>
              </a:lnSpc>
              <a:spcBef>
                <a:spcPct val="0"/>
              </a:spcBef>
            </a:pPr>
            <a:r>
              <a:rPr lang="en-US" sz="7400">
                <a:solidFill>
                  <a:srgbClr val="009899"/>
                </a:solidFill>
                <a:latin typeface="Source Sans Pro Heavy"/>
                <a:ea typeface="Source Sans Pro Heavy"/>
                <a:cs typeface="Source Sans Pro Heavy"/>
                <a:sym typeface="Source Sans Pro Heavy"/>
              </a:rPr>
              <a:t>Events</a:t>
            </a:r>
            <a:endParaRPr lang="en-US" sz="7405">
              <a:solidFill>
                <a:srgbClr val="009899"/>
              </a:solidFill>
              <a:latin typeface="Source Sans Pro Heavy"/>
              <a:ea typeface="Source Sans Pro Heavy"/>
              <a:cs typeface="Source Sans Pro Heavy"/>
              <a:sym typeface="Source Sans Pro Heavy"/>
            </a:endParaRPr>
          </a:p>
        </p:txBody>
      </p:sp>
      <p:sp>
        <p:nvSpPr>
          <p:cNvPr id="6" name="TextBox 6"/>
          <p:cNvSpPr txBox="1"/>
          <p:nvPr/>
        </p:nvSpPr>
        <p:spPr>
          <a:xfrm>
            <a:off x="2186972" y="281753"/>
            <a:ext cx="4594828" cy="1311256"/>
          </a:xfrm>
          <a:prstGeom prst="rect">
            <a:avLst/>
          </a:prstGeom>
        </p:spPr>
        <p:txBody>
          <a:bodyPr wrap="square" lIns="0" tIns="0" rIns="0" bIns="0" rtlCol="0" anchor="t">
            <a:spAutoFit/>
          </a:bodyPr>
          <a:lstStyle/>
          <a:p>
            <a:pPr>
              <a:lnSpc>
                <a:spcPts val="10615"/>
              </a:lnSpc>
            </a:pPr>
            <a:r>
              <a:rPr lang="en-US" sz="7550">
                <a:solidFill>
                  <a:srgbClr val="003462"/>
                </a:solidFill>
                <a:latin typeface="Fave"/>
                <a:ea typeface="Fave"/>
                <a:cs typeface="Fave"/>
              </a:rPr>
              <a:t>Schedule of </a:t>
            </a:r>
          </a:p>
        </p:txBody>
      </p:sp>
      <p:sp>
        <p:nvSpPr>
          <p:cNvPr id="7" name="Content Placeholder 2">
            <a:extLst>
              <a:ext uri="{FF2B5EF4-FFF2-40B4-BE49-F238E27FC236}">
                <a16:creationId xmlns:a16="http://schemas.microsoft.com/office/drawing/2014/main" id="{CB323E5D-08CA-2731-85FC-48507CD7C183}"/>
              </a:ext>
            </a:extLst>
          </p:cNvPr>
          <p:cNvSpPr>
            <a:spLocks noGrp="1"/>
          </p:cNvSpPr>
          <p:nvPr/>
        </p:nvSpPr>
        <p:spPr>
          <a:xfrm>
            <a:off x="688554" y="2849777"/>
            <a:ext cx="15147029" cy="66739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a:solidFill>
                  <a:srgbClr val="0F2749"/>
                </a:solidFill>
                <a:latin typeface="Futura"/>
              </a:rPr>
              <a:t>Sunday, March 2nd </a:t>
            </a:r>
            <a:endParaRPr lang="en-US" sz="2200" b="1">
              <a:solidFill>
                <a:srgbClr val="0F2749"/>
              </a:solidFill>
              <a:latin typeface="Futura"/>
              <a:ea typeface="Calibri"/>
              <a:cs typeface="Calibri"/>
            </a:endParaRPr>
          </a:p>
          <a:p>
            <a:pPr lvl="1"/>
            <a:r>
              <a:rPr lang="en-US" sz="2200">
                <a:solidFill>
                  <a:srgbClr val="0F2749"/>
                </a:solidFill>
                <a:latin typeface="Futura"/>
              </a:rPr>
              <a:t>5:30 – 7:30 PM EST: 1934 Welcome Reception (hosted by The League, numerous other state Leagues, and VISA) at the MLK Jr Memorial Library</a:t>
            </a:r>
            <a:endParaRPr lang="en-US" sz="2200">
              <a:solidFill>
                <a:srgbClr val="0F2749"/>
              </a:solidFill>
              <a:latin typeface="Futura"/>
              <a:ea typeface="Calibri"/>
              <a:cs typeface="Calibri"/>
            </a:endParaRPr>
          </a:p>
          <a:p>
            <a:r>
              <a:rPr lang="en-US" sz="2200" b="1">
                <a:solidFill>
                  <a:srgbClr val="0F2749"/>
                </a:solidFill>
                <a:latin typeface="Futura"/>
              </a:rPr>
              <a:t>Monday, March 3rd </a:t>
            </a:r>
            <a:endParaRPr lang="en-US" sz="2200" b="1">
              <a:solidFill>
                <a:srgbClr val="0F2749"/>
              </a:solidFill>
              <a:latin typeface="Futura"/>
              <a:ea typeface="Calibri"/>
              <a:cs typeface="Calibri"/>
            </a:endParaRPr>
          </a:p>
          <a:p>
            <a:pPr lvl="1"/>
            <a:r>
              <a:rPr lang="en-US" sz="2200">
                <a:solidFill>
                  <a:srgbClr val="0F2749"/>
                </a:solidFill>
                <a:latin typeface="Futura"/>
              </a:rPr>
              <a:t>4:00 – 5:30 PM EST: LEVERAGE and CULS Reception at the Marriott Marquis Bar</a:t>
            </a:r>
            <a:endParaRPr lang="en-US" sz="2200">
              <a:solidFill>
                <a:srgbClr val="0F2749"/>
              </a:solidFill>
              <a:latin typeface="Futura"/>
              <a:ea typeface="Calibri"/>
              <a:cs typeface="Calibri"/>
            </a:endParaRPr>
          </a:p>
          <a:p>
            <a:r>
              <a:rPr lang="en-US" sz="2200" b="1">
                <a:solidFill>
                  <a:srgbClr val="0F2749"/>
                </a:solidFill>
                <a:latin typeface="Futura"/>
                <a:ea typeface="Calibri"/>
                <a:cs typeface="Calibri"/>
              </a:rPr>
              <a:t>Tuesday, March 4th </a:t>
            </a:r>
          </a:p>
          <a:p>
            <a:pPr lvl="1"/>
            <a:r>
              <a:rPr lang="en-US" sz="2200">
                <a:solidFill>
                  <a:srgbClr val="0F2749"/>
                </a:solidFill>
                <a:latin typeface="Futura"/>
                <a:ea typeface="Calibri"/>
                <a:cs typeface="Calibri"/>
              </a:rPr>
              <a:t>8:00 – 9:30 AM: Legislative and Regulatory Briefing in the Shaw Ballroom of the Courtyard Marriott</a:t>
            </a:r>
          </a:p>
          <a:p>
            <a:pPr lvl="1"/>
            <a:r>
              <a:rPr lang="en-US" sz="2200">
                <a:solidFill>
                  <a:srgbClr val="0F2749"/>
                </a:solidFill>
                <a:latin typeface="Futura"/>
                <a:ea typeface="Calibri"/>
                <a:cs typeface="Calibri"/>
              </a:rPr>
              <a:t>10:00 – 10:50 AM: Meeting with CDFI Fund Director Pravina Raghavan in the Washington Convention Center</a:t>
            </a:r>
          </a:p>
          <a:p>
            <a:pPr lvl="1"/>
            <a:r>
              <a:rPr lang="en-US" sz="2200">
                <a:solidFill>
                  <a:srgbClr val="0F2749"/>
                </a:solidFill>
                <a:latin typeface="Futura"/>
                <a:ea typeface="Calibri"/>
                <a:cs typeface="Calibri"/>
              </a:rPr>
              <a:t>11:00 – 12:00 PM: Meeting with NCUA Board Member Tanya Otsuka in the Shaw Ballroom of the Courtyard Marriott</a:t>
            </a:r>
          </a:p>
          <a:p>
            <a:pPr lvl="1"/>
            <a:r>
              <a:rPr lang="en-US" sz="2200">
                <a:solidFill>
                  <a:srgbClr val="0F2749"/>
                </a:solidFill>
                <a:latin typeface="Futura"/>
                <a:ea typeface="Calibri"/>
                <a:cs typeface="Calibri"/>
              </a:rPr>
              <a:t>1:15 – 2:15 PM: Regulatory Panel with America's Credit Unions, Nacha, and John McKechnie in the Shaw Ballroom of the Courtyard Marriott</a:t>
            </a:r>
          </a:p>
          <a:p>
            <a:pPr lvl="1"/>
            <a:r>
              <a:rPr lang="en-US" sz="2200">
                <a:solidFill>
                  <a:srgbClr val="0F2749"/>
                </a:solidFill>
                <a:latin typeface="Futura"/>
                <a:ea typeface="Calibri"/>
                <a:cs typeface="Calibri"/>
              </a:rPr>
              <a:t>4:00 – 5:00 PM: Meet and Mingle with NCUA Chairman Kyle Hauptman in the Shaw Ballroom of the Courtyard Marriott</a:t>
            </a:r>
          </a:p>
          <a:p>
            <a:pPr lvl="1"/>
            <a:r>
              <a:rPr lang="en-US" sz="2200">
                <a:solidFill>
                  <a:srgbClr val="0F2749"/>
                </a:solidFill>
                <a:latin typeface="Futura"/>
                <a:ea typeface="Calibri"/>
                <a:cs typeface="Calibri"/>
              </a:rPr>
              <a:t>5:00 – 6:30 PM: Lawmaker of the Year Reception in the Shaw Ballroom of the Courtyard Marriott</a:t>
            </a:r>
          </a:p>
          <a:p>
            <a:r>
              <a:rPr lang="en-US" sz="2200" b="1">
                <a:solidFill>
                  <a:srgbClr val="0F2749"/>
                </a:solidFill>
                <a:latin typeface="Futura"/>
                <a:ea typeface="Calibri"/>
                <a:cs typeface="Calibri"/>
              </a:rPr>
              <a:t>Wednesday, March 5th </a:t>
            </a:r>
          </a:p>
          <a:p>
            <a:pPr lvl="1"/>
            <a:r>
              <a:rPr lang="en-US" sz="2200">
                <a:solidFill>
                  <a:srgbClr val="0F2749"/>
                </a:solidFill>
                <a:latin typeface="Futura"/>
                <a:ea typeface="Calibri" panose="020F0502020204030204"/>
                <a:cs typeface="Calibri"/>
              </a:rPr>
              <a:t>8:00 – 5:00 PM: Hill Meetings </a:t>
            </a:r>
          </a:p>
          <a:p>
            <a:r>
              <a:rPr lang="en-US" sz="2200" b="1">
                <a:solidFill>
                  <a:srgbClr val="0F2749"/>
                </a:solidFill>
                <a:latin typeface="Futura"/>
                <a:ea typeface="Calibri"/>
                <a:cs typeface="Calibri"/>
              </a:rPr>
              <a:t>Thursday, March 6th </a:t>
            </a:r>
          </a:p>
          <a:p>
            <a:pPr lvl="1"/>
            <a:r>
              <a:rPr lang="en-US" sz="2200">
                <a:solidFill>
                  <a:srgbClr val="0F2749"/>
                </a:solidFill>
                <a:latin typeface="Futura"/>
                <a:ea typeface="Calibri"/>
                <a:cs typeface="Calibri"/>
              </a:rPr>
              <a:t>Fly Home</a:t>
            </a:r>
            <a:endParaRPr lang="en-US" sz="2200" b="1">
              <a:solidFill>
                <a:srgbClr val="0F2749"/>
              </a:solidFill>
              <a:latin typeface="Futura"/>
              <a:ea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01795-FD22-7984-9B4E-12E488E5C1C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1CDCD62-0C29-F875-34F7-066D9D685EDC}"/>
              </a:ext>
            </a:extLst>
          </p:cNvPr>
          <p:cNvSpPr/>
          <p:nvPr/>
        </p:nvSpPr>
        <p:spPr>
          <a:xfrm>
            <a:off x="16189811" y="-182307"/>
            <a:ext cx="18490537" cy="10469307"/>
          </a:xfrm>
          <a:custGeom>
            <a:avLst/>
            <a:gdLst/>
            <a:ahLst/>
            <a:cxnLst/>
            <a:rect l="l" t="t" r="r" b="b"/>
            <a:pathLst>
              <a:path w="18490537" h="10469307">
                <a:moveTo>
                  <a:pt x="0" y="0"/>
                </a:moveTo>
                <a:lnTo>
                  <a:pt x="18490537" y="0"/>
                </a:lnTo>
                <a:lnTo>
                  <a:pt x="18490537" y="10469307"/>
                </a:lnTo>
                <a:lnTo>
                  <a:pt x="0" y="10469307"/>
                </a:lnTo>
                <a:lnTo>
                  <a:pt x="0" y="0"/>
                </a:lnTo>
                <a:close/>
              </a:path>
            </a:pathLst>
          </a:custGeom>
          <a:blipFill>
            <a:blip r:embed="rId2"/>
            <a:stretch>
              <a:fillRect l="-3561" t="-1442" b="-1442"/>
            </a:stretch>
          </a:blipFill>
        </p:spPr>
        <p:txBody>
          <a:bodyPr/>
          <a:lstStyle/>
          <a:p>
            <a:endParaRPr lang="en-US"/>
          </a:p>
        </p:txBody>
      </p:sp>
      <p:sp>
        <p:nvSpPr>
          <p:cNvPr id="3" name="AutoShape 3">
            <a:extLst>
              <a:ext uri="{FF2B5EF4-FFF2-40B4-BE49-F238E27FC236}">
                <a16:creationId xmlns:a16="http://schemas.microsoft.com/office/drawing/2014/main" id="{9DF8DAE9-7CFC-461B-6BAC-1350E019BC08}"/>
              </a:ext>
            </a:extLst>
          </p:cNvPr>
          <p:cNvSpPr/>
          <p:nvPr/>
        </p:nvSpPr>
        <p:spPr>
          <a:xfrm flipV="1">
            <a:off x="16156474" y="0"/>
            <a:ext cx="0" cy="10287000"/>
          </a:xfrm>
          <a:prstGeom prst="line">
            <a:avLst/>
          </a:prstGeom>
          <a:ln w="66675" cap="flat">
            <a:solidFill>
              <a:srgbClr val="0099D0"/>
            </a:solidFill>
            <a:prstDash val="solid"/>
            <a:headEnd type="none" w="sm" len="sm"/>
            <a:tailEnd type="none" w="sm" len="sm"/>
          </a:ln>
        </p:spPr>
        <p:txBody>
          <a:bodyPr/>
          <a:lstStyle/>
          <a:p>
            <a:endParaRPr lang="en-US"/>
          </a:p>
        </p:txBody>
      </p:sp>
      <p:sp>
        <p:nvSpPr>
          <p:cNvPr id="4" name="Freeform 4">
            <a:extLst>
              <a:ext uri="{FF2B5EF4-FFF2-40B4-BE49-F238E27FC236}">
                <a16:creationId xmlns:a16="http://schemas.microsoft.com/office/drawing/2014/main" id="{6E421DC4-EE65-A728-B601-8195FA404E26}"/>
              </a:ext>
            </a:extLst>
          </p:cNvPr>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3"/>
            <a:stretch>
              <a:fillRect/>
            </a:stretch>
          </a:blipFill>
        </p:spPr>
        <p:txBody>
          <a:bodyPr/>
          <a:lstStyle/>
          <a:p>
            <a:endParaRPr lang="en-US"/>
          </a:p>
        </p:txBody>
      </p:sp>
      <p:sp>
        <p:nvSpPr>
          <p:cNvPr id="5" name="TextBox 5">
            <a:extLst>
              <a:ext uri="{FF2B5EF4-FFF2-40B4-BE49-F238E27FC236}">
                <a16:creationId xmlns:a16="http://schemas.microsoft.com/office/drawing/2014/main" id="{C28CC1E2-4A68-76B1-269B-7AB2A2C4B65D}"/>
              </a:ext>
            </a:extLst>
          </p:cNvPr>
          <p:cNvSpPr txBox="1"/>
          <p:nvPr/>
        </p:nvSpPr>
        <p:spPr>
          <a:xfrm>
            <a:off x="2008687" y="1059202"/>
            <a:ext cx="10387521" cy="1264828"/>
          </a:xfrm>
          <a:prstGeom prst="rect">
            <a:avLst/>
          </a:prstGeom>
        </p:spPr>
        <p:txBody>
          <a:bodyPr lIns="0" tIns="0" rIns="0" bIns="0" rtlCol="0" anchor="t">
            <a:spAutoFit/>
          </a:bodyPr>
          <a:lstStyle/>
          <a:p>
            <a:pPr>
              <a:lnSpc>
                <a:spcPts val="10368"/>
              </a:lnSpc>
              <a:spcBef>
                <a:spcPct val="0"/>
              </a:spcBef>
            </a:pPr>
            <a:r>
              <a:rPr lang="en-US" sz="7400">
                <a:solidFill>
                  <a:srgbClr val="009899"/>
                </a:solidFill>
                <a:latin typeface="Source Sans Pro Heavy"/>
                <a:ea typeface="Source Sans Pro Heavy"/>
                <a:cs typeface="Source Sans Pro Heavy"/>
                <a:sym typeface="Source Sans Pro Heavy"/>
              </a:rPr>
              <a:t>Successful Meetings</a:t>
            </a:r>
            <a:endParaRPr lang="en-US" sz="7405">
              <a:solidFill>
                <a:srgbClr val="009899"/>
              </a:solidFill>
              <a:latin typeface="Source Sans Pro Heavy"/>
              <a:ea typeface="Source Sans Pro Heavy"/>
              <a:cs typeface="Source Sans Pro Heavy"/>
              <a:sym typeface="Source Sans Pro Heavy"/>
            </a:endParaRPr>
          </a:p>
        </p:txBody>
      </p:sp>
      <p:sp>
        <p:nvSpPr>
          <p:cNvPr id="6" name="TextBox 6">
            <a:extLst>
              <a:ext uri="{FF2B5EF4-FFF2-40B4-BE49-F238E27FC236}">
                <a16:creationId xmlns:a16="http://schemas.microsoft.com/office/drawing/2014/main" id="{405A99B4-A14C-16FF-C43F-12933325C343}"/>
              </a:ext>
            </a:extLst>
          </p:cNvPr>
          <p:cNvSpPr txBox="1"/>
          <p:nvPr/>
        </p:nvSpPr>
        <p:spPr>
          <a:xfrm>
            <a:off x="2186972" y="281753"/>
            <a:ext cx="4594828" cy="1311256"/>
          </a:xfrm>
          <a:prstGeom prst="rect">
            <a:avLst/>
          </a:prstGeom>
        </p:spPr>
        <p:txBody>
          <a:bodyPr wrap="square" lIns="0" tIns="0" rIns="0" bIns="0" rtlCol="0" anchor="t">
            <a:spAutoFit/>
          </a:bodyPr>
          <a:lstStyle/>
          <a:p>
            <a:pPr>
              <a:lnSpc>
                <a:spcPts val="10615"/>
              </a:lnSpc>
            </a:pPr>
            <a:r>
              <a:rPr lang="en-US" sz="7550">
                <a:solidFill>
                  <a:srgbClr val="003462"/>
                </a:solidFill>
                <a:latin typeface="Fave"/>
                <a:ea typeface="Fave"/>
                <a:cs typeface="Fave"/>
              </a:rPr>
              <a:t>Prepare for </a:t>
            </a:r>
            <a:endParaRPr lang="en-US" sz="7550">
              <a:solidFill>
                <a:srgbClr val="003462"/>
              </a:solidFill>
              <a:latin typeface="Fave"/>
              <a:ea typeface="Fave"/>
              <a:cs typeface="Fave"/>
              <a:sym typeface="Fave"/>
            </a:endParaRPr>
          </a:p>
        </p:txBody>
      </p:sp>
      <p:sp>
        <p:nvSpPr>
          <p:cNvPr id="8" name="Content Placeholder 2">
            <a:extLst>
              <a:ext uri="{FF2B5EF4-FFF2-40B4-BE49-F238E27FC236}">
                <a16:creationId xmlns:a16="http://schemas.microsoft.com/office/drawing/2014/main" id="{8619EDAC-1F35-1701-E156-20C6AA6D4339}"/>
              </a:ext>
            </a:extLst>
          </p:cNvPr>
          <p:cNvSpPr>
            <a:spLocks noGrp="1"/>
          </p:cNvSpPr>
          <p:nvPr/>
        </p:nvSpPr>
        <p:spPr>
          <a:xfrm>
            <a:off x="1566676" y="3101479"/>
            <a:ext cx="10718845" cy="60524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spcBef>
                <a:spcPts val="360"/>
              </a:spcBef>
              <a:buFont typeface="Arial,Sans-Serif" panose="020B0604020202020204" pitchFamily="34" charset="0"/>
            </a:pPr>
            <a:r>
              <a:rPr lang="en-US" sz="2600" dirty="0">
                <a:solidFill>
                  <a:srgbClr val="0F2749"/>
                </a:solidFill>
                <a:latin typeface="Futura"/>
                <a:ea typeface="Calibri"/>
                <a:cs typeface="Calibri"/>
              </a:rPr>
              <a:t>We recommend dressing in</a:t>
            </a:r>
            <a:r>
              <a:rPr lang="en-US" sz="2600" b="1" dirty="0">
                <a:solidFill>
                  <a:srgbClr val="0F2749"/>
                </a:solidFill>
                <a:latin typeface="Futura"/>
                <a:ea typeface="Calibri"/>
                <a:cs typeface="Calibri"/>
              </a:rPr>
              <a:t> business attire.</a:t>
            </a:r>
            <a:endParaRPr lang="en-US" sz="2600" dirty="0">
              <a:solidFill>
                <a:srgbClr val="000000"/>
              </a:solidFill>
              <a:latin typeface="Futura"/>
              <a:ea typeface="Calibri"/>
              <a:cs typeface="Calibri"/>
            </a:endParaRPr>
          </a:p>
          <a:p>
            <a:pPr marL="457200">
              <a:spcBef>
                <a:spcPts val="360"/>
              </a:spcBef>
              <a:buFont typeface="Arial,Sans-Serif" panose="020B0604020202020204" pitchFamily="34" charset="0"/>
            </a:pPr>
            <a:r>
              <a:rPr lang="en-US" sz="2600" b="1" dirty="0">
                <a:solidFill>
                  <a:srgbClr val="0F2749"/>
                </a:solidFill>
                <a:latin typeface="Futura"/>
                <a:ea typeface="Calibri"/>
                <a:cs typeface="Calibri"/>
              </a:rPr>
              <a:t>Give yourself enough time </a:t>
            </a:r>
            <a:r>
              <a:rPr lang="en-US" sz="2600" dirty="0">
                <a:solidFill>
                  <a:srgbClr val="0F2749"/>
                </a:solidFill>
                <a:latin typeface="Futura"/>
                <a:ea typeface="Calibri"/>
                <a:cs typeface="Calibri"/>
              </a:rPr>
              <a:t>to get through security on the Hill. Lines can be anywhere from 15 to 30 minutes long. </a:t>
            </a:r>
            <a:endParaRPr lang="en-US" sz="2600" dirty="0">
              <a:solidFill>
                <a:srgbClr val="000000"/>
              </a:solidFill>
              <a:latin typeface="Futura"/>
              <a:ea typeface="Calibri"/>
              <a:cs typeface="Calibri"/>
            </a:endParaRPr>
          </a:p>
          <a:p>
            <a:pPr marL="457200">
              <a:spcBef>
                <a:spcPts val="360"/>
              </a:spcBef>
              <a:buFont typeface="Arial,Sans-Serif" panose="020B0604020202020204" pitchFamily="34" charset="0"/>
            </a:pPr>
            <a:r>
              <a:rPr lang="en-US" sz="2600" b="1" dirty="0">
                <a:solidFill>
                  <a:srgbClr val="0F2749"/>
                </a:solidFill>
                <a:latin typeface="Futura"/>
                <a:ea typeface="Calibri"/>
                <a:cs typeface="Calibri"/>
              </a:rPr>
              <a:t>Arrive at least 10 minutes early </a:t>
            </a:r>
            <a:r>
              <a:rPr lang="en-US" sz="2600" dirty="0">
                <a:solidFill>
                  <a:srgbClr val="0F2749"/>
                </a:solidFill>
                <a:latin typeface="Futura"/>
                <a:ea typeface="Calibri"/>
                <a:cs typeface="Calibri"/>
              </a:rPr>
              <a:t>to the lawmaker’s office before a meeting. Wait in the hall until other credit unions arrive. These visits are extremely important to all attendees, and we want everyone to have the opportunity to participate.</a:t>
            </a:r>
            <a:endParaRPr lang="en-US" sz="2600" dirty="0">
              <a:solidFill>
                <a:srgbClr val="000000"/>
              </a:solidFill>
              <a:latin typeface="Futura"/>
              <a:ea typeface="Calibri"/>
              <a:cs typeface="Calibri"/>
            </a:endParaRPr>
          </a:p>
          <a:p>
            <a:pPr marL="457200">
              <a:spcBef>
                <a:spcPts val="360"/>
              </a:spcBef>
              <a:buFont typeface="Arial,Sans-Serif" panose="020B0604020202020204" pitchFamily="34" charset="0"/>
            </a:pPr>
            <a:r>
              <a:rPr lang="en-US" sz="2600" dirty="0">
                <a:solidFill>
                  <a:srgbClr val="0F2749"/>
                </a:solidFill>
                <a:latin typeface="Futura"/>
                <a:ea typeface="Calibri"/>
                <a:cs typeface="Calibri"/>
              </a:rPr>
              <a:t>The League will have already provided all materials to each office prior to the meeting.</a:t>
            </a:r>
            <a:endParaRPr lang="en-US" sz="2600" dirty="0">
              <a:solidFill>
                <a:srgbClr val="000000"/>
              </a:solidFill>
              <a:latin typeface="Futura"/>
              <a:ea typeface="Calibri"/>
              <a:cs typeface="Calibri"/>
            </a:endParaRPr>
          </a:p>
          <a:p>
            <a:pPr marL="457200">
              <a:spcBef>
                <a:spcPts val="360"/>
              </a:spcBef>
              <a:buFont typeface="Arial,Sans-Serif" panose="020B0604020202020204" pitchFamily="34" charset="0"/>
            </a:pPr>
            <a:r>
              <a:rPr lang="en-US" sz="2600" dirty="0">
                <a:solidFill>
                  <a:srgbClr val="0F2749"/>
                </a:solidFill>
                <a:latin typeface="Futura"/>
                <a:ea typeface="Calibri"/>
                <a:cs typeface="Calibri"/>
              </a:rPr>
              <a:t>Remember to bring a </a:t>
            </a:r>
            <a:r>
              <a:rPr lang="en-US" sz="2600" b="1" dirty="0">
                <a:solidFill>
                  <a:srgbClr val="0F2749"/>
                </a:solidFill>
                <a:latin typeface="Futura"/>
                <a:ea typeface="Calibri"/>
                <a:cs typeface="Calibri"/>
              </a:rPr>
              <a:t>stack of your business cards </a:t>
            </a:r>
            <a:r>
              <a:rPr lang="en-US" sz="2600" dirty="0">
                <a:solidFill>
                  <a:srgbClr val="0F2749"/>
                </a:solidFill>
                <a:latin typeface="Futura"/>
                <a:ea typeface="Calibri"/>
                <a:cs typeface="Calibri"/>
              </a:rPr>
              <a:t>to give out to Hill staff.</a:t>
            </a:r>
            <a:endParaRPr lang="en-US" sz="2600" dirty="0">
              <a:solidFill>
                <a:srgbClr val="000000"/>
              </a:solidFill>
              <a:latin typeface="Futura"/>
              <a:ea typeface="Calibri"/>
              <a:cs typeface="Calibri"/>
            </a:endParaRPr>
          </a:p>
          <a:p>
            <a:pPr marL="457200">
              <a:spcBef>
                <a:spcPts val="360"/>
              </a:spcBef>
              <a:buFont typeface="Arial,Sans-Serif" panose="020B0604020202020204" pitchFamily="34" charset="0"/>
            </a:pPr>
            <a:r>
              <a:rPr lang="en-US" sz="2600" dirty="0">
                <a:solidFill>
                  <a:srgbClr val="0F2749"/>
                </a:solidFill>
                <a:latin typeface="Futura"/>
                <a:ea typeface="Calibri"/>
                <a:cs typeface="Calibri"/>
              </a:rPr>
              <a:t>Be prepared – have </a:t>
            </a:r>
            <a:r>
              <a:rPr lang="en-US" sz="2600" b="1" dirty="0">
                <a:solidFill>
                  <a:srgbClr val="0F2749"/>
                </a:solidFill>
                <a:latin typeface="Futura"/>
                <a:ea typeface="Calibri"/>
                <a:cs typeface="Calibri"/>
              </a:rPr>
              <a:t>talking points in hand</a:t>
            </a:r>
            <a:r>
              <a:rPr lang="en-US" sz="2600" dirty="0">
                <a:solidFill>
                  <a:srgbClr val="0F2749"/>
                </a:solidFill>
                <a:latin typeface="Futura"/>
                <a:ea typeface="Calibri"/>
                <a:cs typeface="Calibri"/>
              </a:rPr>
              <a:t>!</a:t>
            </a:r>
            <a:endParaRPr lang="en-US" sz="2600" dirty="0">
              <a:solidFill>
                <a:srgbClr val="000000"/>
              </a:solidFill>
              <a:latin typeface="Futura"/>
              <a:ea typeface="Calibri"/>
              <a:cs typeface="Calibri"/>
            </a:endParaRPr>
          </a:p>
          <a:p>
            <a:pPr marL="457200">
              <a:spcBef>
                <a:spcPts val="360"/>
              </a:spcBef>
              <a:buFont typeface="Arial,Sans-Serif" panose="020B0604020202020204" pitchFamily="34" charset="0"/>
            </a:pPr>
            <a:r>
              <a:rPr lang="en-US" sz="2600" dirty="0">
                <a:solidFill>
                  <a:srgbClr val="0F2749"/>
                </a:solidFill>
                <a:latin typeface="Futura"/>
                <a:ea typeface="Calibri"/>
                <a:cs typeface="Calibri"/>
              </a:rPr>
              <a:t>Remember to </a:t>
            </a:r>
            <a:r>
              <a:rPr lang="en-US" sz="2600" b="1" dirty="0">
                <a:solidFill>
                  <a:srgbClr val="0F2749"/>
                </a:solidFill>
                <a:latin typeface="Futura"/>
                <a:ea typeface="Calibri"/>
                <a:cs typeface="Calibri"/>
              </a:rPr>
              <a:t>take pictures </a:t>
            </a:r>
            <a:r>
              <a:rPr lang="en-US" sz="2600" dirty="0">
                <a:solidFill>
                  <a:srgbClr val="0F2749"/>
                </a:solidFill>
                <a:latin typeface="Futura"/>
                <a:ea typeface="Calibri"/>
                <a:cs typeface="Calibri"/>
              </a:rPr>
              <a:t>that can be included in your credit union’s newsletter</a:t>
            </a:r>
            <a:r>
              <a:rPr lang="en-US" sz="2600" b="1" dirty="0">
                <a:solidFill>
                  <a:srgbClr val="0F2749"/>
                </a:solidFill>
                <a:latin typeface="Futura"/>
                <a:ea typeface="Calibri"/>
                <a:cs typeface="Calibri"/>
              </a:rPr>
              <a:t> </a:t>
            </a:r>
            <a:r>
              <a:rPr lang="en-US" sz="2600" dirty="0">
                <a:solidFill>
                  <a:srgbClr val="0F2749"/>
                </a:solidFill>
                <a:latin typeface="Futura"/>
                <a:ea typeface="Calibri"/>
                <a:cs typeface="Calibri"/>
              </a:rPr>
              <a:t>and in league publications. Our staff will take pictures as well.</a:t>
            </a:r>
            <a:endParaRPr lang="en-US" sz="2600" dirty="0">
              <a:solidFill>
                <a:srgbClr val="000000"/>
              </a:solidFill>
              <a:latin typeface="Futura"/>
              <a:ea typeface="Calibri"/>
              <a:cs typeface="Calibri"/>
            </a:endParaRPr>
          </a:p>
          <a:p>
            <a:pPr marL="457200">
              <a:spcBef>
                <a:spcPts val="360"/>
              </a:spcBef>
              <a:buFont typeface="Arial,Sans-Serif" panose="020B0604020202020204" pitchFamily="34" charset="0"/>
            </a:pPr>
            <a:r>
              <a:rPr lang="en-US" sz="2600" dirty="0">
                <a:solidFill>
                  <a:srgbClr val="0F2749"/>
                </a:solidFill>
                <a:latin typeface="Futura"/>
                <a:ea typeface="Calibri"/>
                <a:cs typeface="Calibri"/>
              </a:rPr>
              <a:t>Be sure to </a:t>
            </a:r>
            <a:r>
              <a:rPr lang="en-US" sz="2600" b="1" dirty="0">
                <a:solidFill>
                  <a:srgbClr val="0F2749"/>
                </a:solidFill>
                <a:latin typeface="Futura"/>
                <a:ea typeface="Calibri"/>
                <a:cs typeface="Calibri"/>
              </a:rPr>
              <a:t>follow-up on your meetings with a “Thank You” </a:t>
            </a:r>
            <a:r>
              <a:rPr lang="en-US" sz="2600" dirty="0">
                <a:solidFill>
                  <a:srgbClr val="0F2749"/>
                </a:solidFill>
                <a:latin typeface="Futura"/>
                <a:ea typeface="Calibri"/>
                <a:cs typeface="Calibri"/>
              </a:rPr>
              <a:t>letter, note, or email.</a:t>
            </a:r>
            <a:endParaRPr lang="en-US" sz="2600" dirty="0">
              <a:solidFill>
                <a:srgbClr val="000000"/>
              </a:solidFill>
              <a:latin typeface="Futura"/>
              <a:ea typeface="Calibri"/>
              <a:cs typeface="Calibri"/>
            </a:endParaRPr>
          </a:p>
          <a:p>
            <a:pPr marL="457200">
              <a:spcBef>
                <a:spcPts val="360"/>
              </a:spcBef>
              <a:buFont typeface="Arial,Sans-Serif" panose="020B0604020202020204" pitchFamily="34" charset="0"/>
            </a:pPr>
            <a:r>
              <a:rPr lang="en-US" sz="2600" b="1" dirty="0">
                <a:solidFill>
                  <a:srgbClr val="0F2749"/>
                </a:solidFill>
                <a:latin typeface="Futura"/>
                <a:ea typeface="Calibri"/>
                <a:cs typeface="Calibri"/>
              </a:rPr>
              <a:t>Actively participate </a:t>
            </a:r>
            <a:r>
              <a:rPr lang="en-US" sz="2600" dirty="0">
                <a:solidFill>
                  <a:srgbClr val="0F2749"/>
                </a:solidFill>
                <a:latin typeface="Futura"/>
                <a:ea typeface="Calibri"/>
                <a:cs typeface="Calibri"/>
              </a:rPr>
              <a:t>in the meetings and keep discussion to </a:t>
            </a:r>
            <a:r>
              <a:rPr lang="en-US" sz="2600" b="1" dirty="0">
                <a:solidFill>
                  <a:srgbClr val="0F2749"/>
                </a:solidFill>
                <a:latin typeface="Futura"/>
                <a:ea typeface="Calibri"/>
                <a:cs typeface="Calibri"/>
              </a:rPr>
              <a:t>credit union issues.</a:t>
            </a:r>
            <a:endParaRPr lang="en-US" sz="2600" b="1" dirty="0">
              <a:solidFill>
                <a:srgbClr val="000000"/>
              </a:solidFill>
              <a:latin typeface="Futura"/>
              <a:ea typeface="Calibri"/>
              <a:cs typeface="Calibri"/>
            </a:endParaRPr>
          </a:p>
        </p:txBody>
      </p:sp>
    </p:spTree>
    <p:extLst>
      <p:ext uri="{BB962C8B-B14F-4D97-AF65-F5344CB8AC3E}">
        <p14:creationId xmlns:p14="http://schemas.microsoft.com/office/powerpoint/2010/main" val="1521216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0AE7A-945C-3CBE-9C8E-1A90DAFBCB2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065BCEC-400F-AB1F-6B5A-231E6022AC3F}"/>
              </a:ext>
            </a:extLst>
          </p:cNvPr>
          <p:cNvSpPr/>
          <p:nvPr/>
        </p:nvSpPr>
        <p:spPr>
          <a:xfrm>
            <a:off x="-586126" y="9055597"/>
            <a:ext cx="32575356" cy="1981443"/>
          </a:xfrm>
          <a:custGeom>
            <a:avLst/>
            <a:gdLst/>
            <a:ahLst/>
            <a:cxnLst/>
            <a:rect l="l" t="t" r="r" b="b"/>
            <a:pathLst>
              <a:path w="32575356" h="1981443">
                <a:moveTo>
                  <a:pt x="0" y="0"/>
                </a:moveTo>
                <a:lnTo>
                  <a:pt x="32575357" y="0"/>
                </a:lnTo>
                <a:lnTo>
                  <a:pt x="32575357" y="1981443"/>
                </a:lnTo>
                <a:lnTo>
                  <a:pt x="0" y="1981443"/>
                </a:lnTo>
                <a:lnTo>
                  <a:pt x="0" y="0"/>
                </a:lnTo>
                <a:close/>
              </a:path>
            </a:pathLst>
          </a:custGeom>
          <a:blipFill>
            <a:blip r:embed="rId2"/>
            <a:stretch>
              <a:fillRect l="-35" t="-660522" b="-164571"/>
            </a:stretch>
          </a:blipFill>
        </p:spPr>
        <p:txBody>
          <a:bodyPr/>
          <a:lstStyle/>
          <a:p>
            <a:endParaRPr lang="en-US"/>
          </a:p>
        </p:txBody>
      </p:sp>
      <p:sp>
        <p:nvSpPr>
          <p:cNvPr id="6" name="TextBox 6">
            <a:extLst>
              <a:ext uri="{FF2B5EF4-FFF2-40B4-BE49-F238E27FC236}">
                <a16:creationId xmlns:a16="http://schemas.microsoft.com/office/drawing/2014/main" id="{EC59D04B-FF7C-605B-C6AB-68233C1E21B6}"/>
              </a:ext>
            </a:extLst>
          </p:cNvPr>
          <p:cNvSpPr txBox="1"/>
          <p:nvPr/>
        </p:nvSpPr>
        <p:spPr>
          <a:xfrm>
            <a:off x="2206272" y="2733793"/>
            <a:ext cx="4493983" cy="4847978"/>
          </a:xfrm>
          <a:prstGeom prst="rect">
            <a:avLst/>
          </a:prstGeom>
        </p:spPr>
        <p:txBody>
          <a:bodyPr lIns="46130" tIns="46130" rIns="46130" bIns="46130" rtlCol="0" anchor="ctr"/>
          <a:lstStyle/>
          <a:p>
            <a:pPr algn="ctr">
              <a:lnSpc>
                <a:spcPts val="1800"/>
              </a:lnSpc>
            </a:pPr>
            <a:endParaRPr/>
          </a:p>
        </p:txBody>
      </p:sp>
      <p:sp>
        <p:nvSpPr>
          <p:cNvPr id="9" name="AutoShape 9">
            <a:extLst>
              <a:ext uri="{FF2B5EF4-FFF2-40B4-BE49-F238E27FC236}">
                <a16:creationId xmlns:a16="http://schemas.microsoft.com/office/drawing/2014/main" id="{0F94921B-29EA-0E02-5539-8468B70FE2F6}"/>
              </a:ext>
            </a:extLst>
          </p:cNvPr>
          <p:cNvSpPr/>
          <p:nvPr/>
        </p:nvSpPr>
        <p:spPr>
          <a:xfrm>
            <a:off x="0" y="9022260"/>
            <a:ext cx="18288000" cy="33338"/>
          </a:xfrm>
          <a:prstGeom prst="line">
            <a:avLst/>
          </a:prstGeom>
          <a:ln w="66675" cap="flat">
            <a:solidFill>
              <a:srgbClr val="0099D0"/>
            </a:solidFill>
            <a:prstDash val="solid"/>
            <a:headEnd type="none" w="sm" len="sm"/>
            <a:tailEnd type="none" w="sm" len="sm"/>
          </a:ln>
        </p:spPr>
        <p:txBody>
          <a:bodyPr/>
          <a:lstStyle/>
          <a:p>
            <a:endParaRPr lang="en-US"/>
          </a:p>
        </p:txBody>
      </p:sp>
      <p:sp>
        <p:nvSpPr>
          <p:cNvPr id="10" name="Freeform 10">
            <a:extLst>
              <a:ext uri="{FF2B5EF4-FFF2-40B4-BE49-F238E27FC236}">
                <a16:creationId xmlns:a16="http://schemas.microsoft.com/office/drawing/2014/main" id="{36D49D8A-88D6-A464-5F29-7394447C2DB3}"/>
              </a:ext>
            </a:extLst>
          </p:cNvPr>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3"/>
            <a:stretch>
              <a:fillRect/>
            </a:stretch>
          </a:blipFill>
        </p:spPr>
        <p:txBody>
          <a:bodyPr/>
          <a:lstStyle/>
          <a:p>
            <a:endParaRPr lang="en-US"/>
          </a:p>
        </p:txBody>
      </p:sp>
      <p:sp>
        <p:nvSpPr>
          <p:cNvPr id="14" name="TextBox 14">
            <a:extLst>
              <a:ext uri="{FF2B5EF4-FFF2-40B4-BE49-F238E27FC236}">
                <a16:creationId xmlns:a16="http://schemas.microsoft.com/office/drawing/2014/main" id="{D3B32FB7-DE46-A90B-5B90-D15FE2A40F8F}"/>
              </a:ext>
            </a:extLst>
          </p:cNvPr>
          <p:cNvSpPr txBox="1"/>
          <p:nvPr/>
        </p:nvSpPr>
        <p:spPr>
          <a:xfrm>
            <a:off x="1536706" y="2567145"/>
            <a:ext cx="8363699" cy="5838521"/>
          </a:xfrm>
          <a:prstGeom prst="rect">
            <a:avLst/>
          </a:prstGeom>
        </p:spPr>
        <p:txBody>
          <a:bodyPr wrap="square" lIns="0" tIns="0" rIns="0" bIns="0" rtlCol="0" anchor="t">
            <a:spAutoFit/>
          </a:bodyPr>
          <a:lstStyle/>
          <a:p>
            <a:pPr marL="285750" indent="-285750">
              <a:lnSpc>
                <a:spcPct val="90000"/>
              </a:lnSpc>
              <a:spcBef>
                <a:spcPts val="1000"/>
              </a:spcBef>
              <a:buFont typeface="Arial,Sans-Serif"/>
              <a:buChar char="•"/>
            </a:pPr>
            <a:r>
              <a:rPr lang="en-US" sz="2800" dirty="0">
                <a:solidFill>
                  <a:srgbClr val="0F2749"/>
                </a:solidFill>
                <a:latin typeface="Futura"/>
                <a:ea typeface="Calibri"/>
                <a:cs typeface="Calibri"/>
              </a:rPr>
              <a:t>The League is looking for credit union team leads to help tee up legislative conversation and encourage attendee participation.</a:t>
            </a:r>
            <a:endParaRPr lang="en-US" sz="2800">
              <a:solidFill>
                <a:srgbClr val="000000"/>
              </a:solidFill>
              <a:latin typeface="Futura"/>
              <a:ea typeface="Calibri"/>
              <a:cs typeface="Calibri"/>
            </a:endParaRPr>
          </a:p>
          <a:p>
            <a:pPr marL="285750" indent="-285750">
              <a:lnSpc>
                <a:spcPct val="90000"/>
              </a:lnSpc>
              <a:spcBef>
                <a:spcPts val="1000"/>
              </a:spcBef>
              <a:buFont typeface="Arial,Sans-Serif"/>
              <a:buChar char="•"/>
            </a:pPr>
            <a:r>
              <a:rPr lang="en-US" sz="2800" dirty="0">
                <a:solidFill>
                  <a:srgbClr val="0F2749"/>
                </a:solidFill>
                <a:latin typeface="Futura"/>
                <a:ea typeface="Calibri"/>
                <a:cs typeface="Calibri"/>
              </a:rPr>
              <a:t>This will keep the conversation constituent-led, local, and focused on direct impact.</a:t>
            </a:r>
            <a:endParaRPr lang="en-US" sz="2800">
              <a:solidFill>
                <a:srgbClr val="000000"/>
              </a:solidFill>
              <a:latin typeface="Futura"/>
              <a:ea typeface="Calibri"/>
              <a:cs typeface="Calibri"/>
            </a:endParaRPr>
          </a:p>
          <a:p>
            <a:pPr marL="285750" indent="-285750">
              <a:lnSpc>
                <a:spcPct val="90000"/>
              </a:lnSpc>
              <a:spcBef>
                <a:spcPts val="1000"/>
              </a:spcBef>
              <a:buFont typeface="Arial,Sans-Serif"/>
              <a:buChar char="•"/>
            </a:pPr>
            <a:r>
              <a:rPr lang="en-US" sz="2800" dirty="0">
                <a:solidFill>
                  <a:srgbClr val="0F2749"/>
                </a:solidFill>
                <a:latin typeface="Futura"/>
                <a:ea typeface="Calibri"/>
                <a:cs typeface="Calibri"/>
              </a:rPr>
              <a:t>These meetings are an opportunity for you to share your credit unions’ stories, so they should be led from your point of view. We encourage all attendees to participate in Hill meetings.</a:t>
            </a:r>
            <a:endParaRPr lang="en-US" sz="2800">
              <a:latin typeface="Futura"/>
              <a:ea typeface="Calibri"/>
              <a:cs typeface="Calibri"/>
            </a:endParaRPr>
          </a:p>
          <a:p>
            <a:pPr marL="285750" indent="-285750">
              <a:lnSpc>
                <a:spcPct val="90000"/>
              </a:lnSpc>
              <a:spcBef>
                <a:spcPts val="1000"/>
              </a:spcBef>
              <a:buFont typeface="Arial,Sans-Serif"/>
              <a:buChar char="•"/>
            </a:pPr>
            <a:r>
              <a:rPr lang="en-US" sz="2800" dirty="0">
                <a:solidFill>
                  <a:srgbClr val="0F2749"/>
                </a:solidFill>
                <a:latin typeface="Futura"/>
                <a:ea typeface="Calibri"/>
                <a:cs typeface="Calibri"/>
              </a:rPr>
              <a:t>If you are interested in being a team lead, we will be meeting after this zoom. Please email me the office(s) you would like to assist with.</a:t>
            </a:r>
          </a:p>
          <a:p>
            <a:pPr lvl="1">
              <a:lnSpc>
                <a:spcPts val="7161"/>
              </a:lnSpc>
              <a:spcBef>
                <a:spcPct val="0"/>
              </a:spcBef>
            </a:pPr>
            <a:endParaRPr lang="en-US" sz="4800" dirty="0">
              <a:solidFill>
                <a:srgbClr val="0099D0"/>
              </a:solidFill>
              <a:latin typeface="Futura"/>
              <a:ea typeface="Futura"/>
              <a:cs typeface="Futura"/>
            </a:endParaRPr>
          </a:p>
        </p:txBody>
      </p:sp>
      <p:sp>
        <p:nvSpPr>
          <p:cNvPr id="15" name="TextBox 15">
            <a:extLst>
              <a:ext uri="{FF2B5EF4-FFF2-40B4-BE49-F238E27FC236}">
                <a16:creationId xmlns:a16="http://schemas.microsoft.com/office/drawing/2014/main" id="{9B1B6034-D288-A4DA-72E1-E445438A0DB7}"/>
              </a:ext>
            </a:extLst>
          </p:cNvPr>
          <p:cNvSpPr txBox="1"/>
          <p:nvPr/>
        </p:nvSpPr>
        <p:spPr>
          <a:xfrm>
            <a:off x="1951537" y="1087777"/>
            <a:ext cx="10387521" cy="1264828"/>
          </a:xfrm>
          <a:prstGeom prst="rect">
            <a:avLst/>
          </a:prstGeom>
        </p:spPr>
        <p:txBody>
          <a:bodyPr lIns="0" tIns="0" rIns="0" bIns="0" rtlCol="0" anchor="t">
            <a:spAutoFit/>
          </a:bodyPr>
          <a:lstStyle/>
          <a:p>
            <a:pPr>
              <a:lnSpc>
                <a:spcPts val="10368"/>
              </a:lnSpc>
              <a:spcBef>
                <a:spcPct val="0"/>
              </a:spcBef>
            </a:pPr>
            <a:r>
              <a:rPr lang="en-US" sz="7400">
                <a:solidFill>
                  <a:srgbClr val="009899"/>
                </a:solidFill>
                <a:latin typeface="Source Sans Pro Heavy"/>
                <a:ea typeface="Source Sans Pro Heavy"/>
                <a:cs typeface="Source Sans Pro Heavy"/>
                <a:sym typeface="Source Sans Pro Heavy"/>
              </a:rPr>
              <a:t>Team Leads</a:t>
            </a:r>
            <a:endParaRPr lang="en-US" sz="7405">
              <a:solidFill>
                <a:srgbClr val="009899"/>
              </a:solidFill>
              <a:latin typeface="Source Sans Pro Heavy"/>
              <a:ea typeface="Source Sans Pro Heavy"/>
              <a:cs typeface="Source Sans Pro Heavy"/>
              <a:sym typeface="Source Sans Pro Heavy"/>
            </a:endParaRPr>
          </a:p>
        </p:txBody>
      </p:sp>
      <p:sp>
        <p:nvSpPr>
          <p:cNvPr id="19" name="TextBox 6">
            <a:extLst>
              <a:ext uri="{FF2B5EF4-FFF2-40B4-BE49-F238E27FC236}">
                <a16:creationId xmlns:a16="http://schemas.microsoft.com/office/drawing/2014/main" id="{7BCF2A5D-04FD-BA69-06B9-058A663CE727}"/>
              </a:ext>
            </a:extLst>
          </p:cNvPr>
          <p:cNvSpPr txBox="1"/>
          <p:nvPr/>
        </p:nvSpPr>
        <p:spPr>
          <a:xfrm>
            <a:off x="2202847" y="345253"/>
            <a:ext cx="5753703" cy="1309974"/>
          </a:xfrm>
          <a:prstGeom prst="rect">
            <a:avLst/>
          </a:prstGeom>
        </p:spPr>
        <p:txBody>
          <a:bodyPr wrap="square" lIns="0" tIns="0" rIns="0" bIns="0" rtlCol="0" anchor="t">
            <a:spAutoFit/>
          </a:bodyPr>
          <a:lstStyle/>
          <a:p>
            <a:pPr>
              <a:lnSpc>
                <a:spcPts val="10615"/>
              </a:lnSpc>
            </a:pPr>
            <a:r>
              <a:rPr lang="en-US" sz="7550">
                <a:solidFill>
                  <a:srgbClr val="003462"/>
                </a:solidFill>
                <a:latin typeface="Fave"/>
                <a:ea typeface="Fave"/>
                <a:cs typeface="Fave"/>
              </a:rPr>
              <a:t>Credit Union</a:t>
            </a:r>
            <a:endParaRPr lang="en-US" sz="7550">
              <a:solidFill>
                <a:srgbClr val="003462"/>
              </a:solidFill>
              <a:latin typeface="Fave"/>
              <a:ea typeface="Fave"/>
              <a:cs typeface="Fave"/>
              <a:sym typeface="Fave"/>
            </a:endParaRPr>
          </a:p>
        </p:txBody>
      </p:sp>
      <p:pic>
        <p:nvPicPr>
          <p:cNvPr id="3" name="Picture 2" descr="A group of people standing in a room&#10;&#10;AI-generated content may be incorrect.">
            <a:extLst>
              <a:ext uri="{FF2B5EF4-FFF2-40B4-BE49-F238E27FC236}">
                <a16:creationId xmlns:a16="http://schemas.microsoft.com/office/drawing/2014/main" id="{524B3FC4-8688-AA63-18ED-25E85128BB69}"/>
              </a:ext>
            </a:extLst>
          </p:cNvPr>
          <p:cNvPicPr>
            <a:picLocks noChangeAspect="1"/>
          </p:cNvPicPr>
          <p:nvPr/>
        </p:nvPicPr>
        <p:blipFill>
          <a:blip r:embed="rId4"/>
          <a:srcRect l="17462" t="25448" r="25503" b="6203"/>
          <a:stretch/>
        </p:blipFill>
        <p:spPr>
          <a:xfrm>
            <a:off x="9906000" y="1936750"/>
            <a:ext cx="7207215" cy="6466817"/>
          </a:xfrm>
          <a:prstGeom prst="rect">
            <a:avLst/>
          </a:prstGeom>
        </p:spPr>
      </p:pic>
    </p:spTree>
    <p:extLst>
      <p:ext uri="{BB962C8B-B14F-4D97-AF65-F5344CB8AC3E}">
        <p14:creationId xmlns:p14="http://schemas.microsoft.com/office/powerpoint/2010/main" val="383205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486C8-8223-9FC4-DED8-12748AEF6515}"/>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74D6B3ED-A0AF-8B6A-D72E-0AA3A8E6D816}"/>
              </a:ext>
            </a:extLst>
          </p:cNvPr>
          <p:cNvSpPr/>
          <p:nvPr/>
        </p:nvSpPr>
        <p:spPr>
          <a:xfrm flipV="1">
            <a:off x="16156474" y="0"/>
            <a:ext cx="0" cy="10287000"/>
          </a:xfrm>
          <a:prstGeom prst="line">
            <a:avLst/>
          </a:prstGeom>
          <a:ln w="66675" cap="flat">
            <a:solidFill>
              <a:srgbClr val="0099D0"/>
            </a:solidFill>
            <a:prstDash val="solid"/>
            <a:headEnd type="none" w="sm" len="sm"/>
            <a:tailEnd type="none" w="sm" len="sm"/>
          </a:ln>
        </p:spPr>
        <p:txBody>
          <a:bodyPr/>
          <a:lstStyle/>
          <a:p>
            <a:endParaRPr lang="en-US"/>
          </a:p>
        </p:txBody>
      </p:sp>
      <p:sp>
        <p:nvSpPr>
          <p:cNvPr id="4" name="Freeform 4">
            <a:extLst>
              <a:ext uri="{FF2B5EF4-FFF2-40B4-BE49-F238E27FC236}">
                <a16:creationId xmlns:a16="http://schemas.microsoft.com/office/drawing/2014/main" id="{D80BDFCF-DCA0-A8DA-DD84-B54D27EA3D0D}"/>
              </a:ext>
            </a:extLst>
          </p:cNvPr>
          <p:cNvSpPr/>
          <p:nvPr/>
        </p:nvSpPr>
        <p:spPr>
          <a:xfrm>
            <a:off x="190710" y="377003"/>
            <a:ext cx="1817976" cy="2166248"/>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2"/>
            <a:stretch>
              <a:fillRect/>
            </a:stretch>
          </a:blipFill>
        </p:spPr>
        <p:txBody>
          <a:bodyPr/>
          <a:lstStyle/>
          <a:p>
            <a:endParaRPr lang="en-US"/>
          </a:p>
        </p:txBody>
      </p:sp>
      <p:sp>
        <p:nvSpPr>
          <p:cNvPr id="5" name="TextBox 5">
            <a:extLst>
              <a:ext uri="{FF2B5EF4-FFF2-40B4-BE49-F238E27FC236}">
                <a16:creationId xmlns:a16="http://schemas.microsoft.com/office/drawing/2014/main" id="{7984E850-DA1F-F11F-075F-660022DB64B9}"/>
              </a:ext>
            </a:extLst>
          </p:cNvPr>
          <p:cNvSpPr txBox="1"/>
          <p:nvPr/>
        </p:nvSpPr>
        <p:spPr>
          <a:xfrm>
            <a:off x="2008687" y="1059202"/>
            <a:ext cx="10387521" cy="1264828"/>
          </a:xfrm>
          <a:prstGeom prst="rect">
            <a:avLst/>
          </a:prstGeom>
        </p:spPr>
        <p:txBody>
          <a:bodyPr lIns="0" tIns="0" rIns="0" bIns="0" rtlCol="0" anchor="t">
            <a:spAutoFit/>
          </a:bodyPr>
          <a:lstStyle/>
          <a:p>
            <a:pPr>
              <a:lnSpc>
                <a:spcPts val="10368"/>
              </a:lnSpc>
              <a:spcBef>
                <a:spcPct val="0"/>
              </a:spcBef>
            </a:pPr>
            <a:r>
              <a:rPr lang="en-US" sz="7400">
                <a:solidFill>
                  <a:srgbClr val="009899"/>
                </a:solidFill>
                <a:latin typeface="Source Sans Pro Heavy"/>
                <a:sym typeface="Source Sans Pro Heavy"/>
              </a:rPr>
              <a:t>One Pagers</a:t>
            </a:r>
            <a:endParaRPr lang="en-US"/>
          </a:p>
        </p:txBody>
      </p:sp>
      <p:sp>
        <p:nvSpPr>
          <p:cNvPr id="6" name="TextBox 6">
            <a:extLst>
              <a:ext uri="{FF2B5EF4-FFF2-40B4-BE49-F238E27FC236}">
                <a16:creationId xmlns:a16="http://schemas.microsoft.com/office/drawing/2014/main" id="{63EF96A7-77C5-1142-3451-CDA03EA41672}"/>
              </a:ext>
            </a:extLst>
          </p:cNvPr>
          <p:cNvSpPr txBox="1"/>
          <p:nvPr/>
        </p:nvSpPr>
        <p:spPr>
          <a:xfrm>
            <a:off x="2186972" y="281753"/>
            <a:ext cx="4594828" cy="1311256"/>
          </a:xfrm>
          <a:prstGeom prst="rect">
            <a:avLst/>
          </a:prstGeom>
        </p:spPr>
        <p:txBody>
          <a:bodyPr wrap="square" lIns="0" tIns="0" rIns="0" bIns="0" rtlCol="0" anchor="t">
            <a:spAutoFit/>
          </a:bodyPr>
          <a:lstStyle/>
          <a:p>
            <a:pPr>
              <a:lnSpc>
                <a:spcPts val="10615"/>
              </a:lnSpc>
            </a:pPr>
            <a:r>
              <a:rPr lang="en-US" sz="7600">
                <a:solidFill>
                  <a:srgbClr val="003462"/>
                </a:solidFill>
                <a:latin typeface="Fave"/>
              </a:rPr>
              <a:t>Leave Behind</a:t>
            </a:r>
            <a:endParaRPr lang="en-US"/>
          </a:p>
        </p:txBody>
      </p:sp>
      <p:pic>
        <p:nvPicPr>
          <p:cNvPr id="9" name="Picture 8" descr="A poster of a credit union impact story&#10;&#10;AI-generated content may be incorrect.">
            <a:extLst>
              <a:ext uri="{FF2B5EF4-FFF2-40B4-BE49-F238E27FC236}">
                <a16:creationId xmlns:a16="http://schemas.microsoft.com/office/drawing/2014/main" id="{D8790C37-812B-363F-F03A-9C8EC5780576}"/>
              </a:ext>
            </a:extLst>
          </p:cNvPr>
          <p:cNvPicPr>
            <a:picLocks noChangeAspect="1"/>
          </p:cNvPicPr>
          <p:nvPr/>
        </p:nvPicPr>
        <p:blipFill>
          <a:blip r:embed="rId3"/>
          <a:srcRect l="2103" t="41" r="1338" b="-797"/>
          <a:stretch/>
        </p:blipFill>
        <p:spPr>
          <a:xfrm>
            <a:off x="10369009" y="-2092"/>
            <a:ext cx="8095093" cy="10460082"/>
          </a:xfrm>
          <a:prstGeom prst="rect">
            <a:avLst/>
          </a:prstGeom>
        </p:spPr>
      </p:pic>
      <p:sp>
        <p:nvSpPr>
          <p:cNvPr id="11" name="TextBox 14">
            <a:extLst>
              <a:ext uri="{FF2B5EF4-FFF2-40B4-BE49-F238E27FC236}">
                <a16:creationId xmlns:a16="http://schemas.microsoft.com/office/drawing/2014/main" id="{99A2DD44-B39F-87F5-C9B4-33A6AFEBCFF6}"/>
              </a:ext>
            </a:extLst>
          </p:cNvPr>
          <p:cNvSpPr txBox="1"/>
          <p:nvPr/>
        </p:nvSpPr>
        <p:spPr>
          <a:xfrm>
            <a:off x="225244" y="2527457"/>
            <a:ext cx="10157363" cy="8239756"/>
          </a:xfrm>
          <a:prstGeom prst="rect">
            <a:avLst/>
          </a:prstGeom>
        </p:spPr>
        <p:txBody>
          <a:bodyPr wrap="square" lIns="0" tIns="0" rIns="0" bIns="0" rtlCol="0" anchor="t">
            <a:spAutoFit/>
          </a:bodyPr>
          <a:lstStyle/>
          <a:p>
            <a:pPr marL="285750" indent="-285750">
              <a:lnSpc>
                <a:spcPct val="90000"/>
              </a:lnSpc>
              <a:spcBef>
                <a:spcPts val="1000"/>
              </a:spcBef>
              <a:buFont typeface="Arial"/>
              <a:buChar char="•"/>
            </a:pPr>
            <a:r>
              <a:rPr lang="en-US" sz="2250">
                <a:solidFill>
                  <a:srgbClr val="000000"/>
                </a:solidFill>
                <a:latin typeface="Futura"/>
                <a:ea typeface="Calibri"/>
                <a:cs typeface="Calibri"/>
              </a:rPr>
              <a:t>The team lead will share The League one pager at the beginning of the meeting so staff and members can follow along. </a:t>
            </a:r>
          </a:p>
          <a:p>
            <a:pPr marL="285750" indent="-285750">
              <a:lnSpc>
                <a:spcPct val="90000"/>
              </a:lnSpc>
              <a:spcBef>
                <a:spcPts val="1000"/>
              </a:spcBef>
              <a:buFont typeface="Arial"/>
              <a:buChar char="•"/>
            </a:pPr>
            <a:r>
              <a:rPr lang="en-US" sz="2250">
                <a:solidFill>
                  <a:srgbClr val="000000"/>
                </a:solidFill>
                <a:latin typeface="Futura"/>
                <a:ea typeface="Calibri"/>
                <a:cs typeface="Calibri"/>
              </a:rPr>
              <a:t>For credit union specific one pagers, please coordinate with your team lead before you go into the office so everything can be handed over at once at end of meeting as wrapping up to avoid confusion. </a:t>
            </a:r>
            <a:endParaRPr lang="en-US" sz="2250">
              <a:latin typeface="Futura"/>
              <a:ea typeface="Calibri"/>
              <a:cs typeface="Calibri"/>
            </a:endParaRPr>
          </a:p>
          <a:p>
            <a:pPr marL="285750" indent="-285750">
              <a:lnSpc>
                <a:spcPct val="90000"/>
              </a:lnSpc>
              <a:spcBef>
                <a:spcPts val="1000"/>
              </a:spcBef>
              <a:buFont typeface="Arial"/>
              <a:buChar char="•"/>
            </a:pPr>
            <a:r>
              <a:rPr lang="en-US" sz="2250">
                <a:solidFill>
                  <a:srgbClr val="000000"/>
                </a:solidFill>
                <a:latin typeface="Futura"/>
                <a:ea typeface="Calibri"/>
                <a:cs typeface="Calibri"/>
              </a:rPr>
              <a:t>Drafting a one-page “leave behind” sheet with important information on your credit union is not necessary but can be effective. Your “leave behind” should:</a:t>
            </a:r>
          </a:p>
          <a:p>
            <a:pPr marL="742950" lvl="1" indent="-285750">
              <a:lnSpc>
                <a:spcPct val="90000"/>
              </a:lnSpc>
              <a:spcBef>
                <a:spcPts val="500"/>
              </a:spcBef>
              <a:buFont typeface="Courier New,monospace"/>
              <a:buChar char="o"/>
            </a:pPr>
            <a:r>
              <a:rPr lang="en-US" sz="2250">
                <a:solidFill>
                  <a:srgbClr val="000000"/>
                </a:solidFill>
                <a:latin typeface="Futura"/>
                <a:ea typeface="Calibri"/>
                <a:cs typeface="Calibri"/>
              </a:rPr>
              <a:t>List basic information about your credit union: size, membership, charter type, assets, basic product offerings, and branch locations.</a:t>
            </a:r>
          </a:p>
          <a:p>
            <a:pPr marL="742950" lvl="1" indent="-285750">
              <a:lnSpc>
                <a:spcPct val="90000"/>
              </a:lnSpc>
              <a:spcBef>
                <a:spcPts val="500"/>
              </a:spcBef>
              <a:buFont typeface="Courier New,monospace"/>
              <a:buChar char="o"/>
            </a:pPr>
            <a:r>
              <a:rPr lang="en-US" sz="2250">
                <a:solidFill>
                  <a:srgbClr val="000000"/>
                </a:solidFill>
                <a:latin typeface="Futura"/>
                <a:ea typeface="Calibri"/>
                <a:cs typeface="Calibri"/>
              </a:rPr>
              <a:t>If you are a Minority Depository Institution (MDI), Community Development Financial Institution (CDFI), and/or a low-income designated credit union (LICU), please explain and elaborate on your programs.</a:t>
            </a:r>
          </a:p>
          <a:p>
            <a:pPr marL="742950" lvl="1" indent="-285750">
              <a:lnSpc>
                <a:spcPct val="90000"/>
              </a:lnSpc>
              <a:spcBef>
                <a:spcPts val="500"/>
              </a:spcBef>
              <a:buFont typeface="Courier New,monospace"/>
              <a:buChar char="o"/>
            </a:pPr>
            <a:r>
              <a:rPr lang="en-US" sz="2250">
                <a:solidFill>
                  <a:srgbClr val="000000"/>
                </a:solidFill>
                <a:latin typeface="Futura"/>
                <a:ea typeface="Calibri"/>
                <a:cs typeface="Calibri"/>
              </a:rPr>
              <a:t>Detail benefits of our tax exemption, showing your credit union’s give-back and direct return of value to your members and the community. Please categorize this area as “financial wellbeing.” </a:t>
            </a:r>
          </a:p>
          <a:p>
            <a:pPr marL="742950" lvl="1" indent="-285750">
              <a:lnSpc>
                <a:spcPct val="90000"/>
              </a:lnSpc>
              <a:spcBef>
                <a:spcPts val="500"/>
              </a:spcBef>
              <a:buFont typeface="Courier New,monospace"/>
              <a:buChar char="o"/>
            </a:pPr>
            <a:r>
              <a:rPr lang="en-US" sz="2250">
                <a:solidFill>
                  <a:srgbClr val="000000"/>
                </a:solidFill>
                <a:latin typeface="Futura"/>
                <a:ea typeface="Calibri"/>
                <a:cs typeface="Calibri"/>
              </a:rPr>
              <a:t>Offer to be a resource for constituent case work dealing with financial issues.</a:t>
            </a:r>
            <a:endParaRPr lang="en-US" sz="2250">
              <a:latin typeface="Futura"/>
              <a:ea typeface="Calibri"/>
              <a:cs typeface="Calibri"/>
            </a:endParaRPr>
          </a:p>
          <a:p>
            <a:pPr marL="742950" lvl="1" indent="-285750">
              <a:lnSpc>
                <a:spcPct val="90000"/>
              </a:lnSpc>
              <a:spcBef>
                <a:spcPts val="500"/>
              </a:spcBef>
              <a:buFont typeface="Courier New,monospace"/>
              <a:buChar char="o"/>
            </a:pPr>
            <a:r>
              <a:rPr lang="en-US" sz="2250">
                <a:solidFill>
                  <a:srgbClr val="000000"/>
                </a:solidFill>
                <a:latin typeface="Futura"/>
                <a:ea typeface="Calibri"/>
                <a:cs typeface="Calibri"/>
              </a:rPr>
              <a:t>Provide information on your credit union’s greater financial wellbeing efforts, such as lower-cost fees, expanded services to low-income or rural communities, details and numbers regarding financial services workshops, and examples of programs that directly and indirectly impact various communities within your membership.</a:t>
            </a:r>
            <a:endParaRPr lang="en-US" sz="2250">
              <a:latin typeface="Futura"/>
            </a:endParaRPr>
          </a:p>
          <a:p>
            <a:pPr lvl="1">
              <a:lnSpc>
                <a:spcPts val="7161"/>
              </a:lnSpc>
              <a:spcBef>
                <a:spcPct val="0"/>
              </a:spcBef>
            </a:pPr>
            <a:endParaRPr lang="en-US" sz="5100">
              <a:solidFill>
                <a:srgbClr val="0099D0"/>
              </a:solidFill>
              <a:latin typeface="Futura"/>
              <a:ea typeface="Futura"/>
              <a:cs typeface="Futura"/>
            </a:endParaRPr>
          </a:p>
        </p:txBody>
      </p:sp>
    </p:spTree>
    <p:extLst>
      <p:ext uri="{BB962C8B-B14F-4D97-AF65-F5344CB8AC3E}">
        <p14:creationId xmlns:p14="http://schemas.microsoft.com/office/powerpoint/2010/main" val="19725098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3C44D3EEC770418034522DFA22E6FB" ma:contentTypeVersion="18" ma:contentTypeDescription="Create a new document." ma:contentTypeScope="" ma:versionID="767be3e199c7e29f859d7796ef5de4bc">
  <xsd:schema xmlns:xsd="http://www.w3.org/2001/XMLSchema" xmlns:xs="http://www.w3.org/2001/XMLSchema" xmlns:p="http://schemas.microsoft.com/office/2006/metadata/properties" xmlns:ns2="a9b0ab51-a378-44d5-b7e4-17cc267717f1" xmlns:ns3="29648c8e-786d-45bd-99eb-ed05eacd9b06" targetNamespace="http://schemas.microsoft.com/office/2006/metadata/properties" ma:root="true" ma:fieldsID="e3fbf8de3d96c3c688e85ea840c59c59" ns2:_="" ns3:_="">
    <xsd:import namespace="a9b0ab51-a378-44d5-b7e4-17cc267717f1"/>
    <xsd:import namespace="29648c8e-786d-45bd-99eb-ed05eacd9b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b0ab51-a378-44d5-b7e4-17cc267717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80eb79f-b3aa-4bef-bd36-85b9d0291aba"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648c8e-786d-45bd-99eb-ed05eacd9b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d2ef900-af15-4395-a70d-eb4340b4d10e}" ma:internalName="TaxCatchAll" ma:showField="CatchAllData" ma:web="29648c8e-786d-45bd-99eb-ed05eacd9b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9b0ab51-a378-44d5-b7e4-17cc267717f1">
      <Terms xmlns="http://schemas.microsoft.com/office/infopath/2007/PartnerControls"/>
    </lcf76f155ced4ddcb4097134ff3c332f>
    <TaxCatchAll xmlns="29648c8e-786d-45bd-99eb-ed05eacd9b0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17196E-8F57-425A-AB1C-374EFACD01B0}">
  <ds:schemaRefs>
    <ds:schemaRef ds:uri="29648c8e-786d-45bd-99eb-ed05eacd9b06"/>
    <ds:schemaRef ds:uri="a9b0ab51-a378-44d5-b7e4-17cc267717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93877C4-7F95-4831-B689-F0C09EDC9541}">
  <ds:schemaRefs>
    <ds:schemaRef ds:uri="29648c8e-786d-45bd-99eb-ed05eacd9b06"/>
    <ds:schemaRef ds:uri="a9b0ab51-a378-44d5-b7e4-17cc267717f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8CAE637-9D22-4BCC-AB82-2990D45BF3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1950</Words>
  <Application>Microsoft Office PowerPoint</Application>
  <PresentationFormat>Custom</PresentationFormat>
  <Paragraphs>216</Paragraphs>
  <Slides>20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Arial</vt:lpstr>
      <vt:lpstr>Calibri</vt:lpstr>
      <vt:lpstr>Fave</vt:lpstr>
      <vt:lpstr>Courier New</vt:lpstr>
      <vt:lpstr>Courier New,monospace</vt:lpstr>
      <vt:lpstr>Futura Bold</vt:lpstr>
      <vt:lpstr>Futura Italics</vt:lpstr>
      <vt:lpstr>Futura</vt:lpstr>
      <vt:lpstr>Futura Ultra-Bold</vt:lpstr>
      <vt:lpstr>Arial,Sans-Serif</vt:lpstr>
      <vt:lpstr>Source Sans Pro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Advocacy PPT Template</dc:title>
  <dc:creator>Josie Ellis</dc:creator>
  <cp:lastModifiedBy>Grace Colvin</cp:lastModifiedBy>
  <cp:revision>29</cp:revision>
  <dcterms:created xsi:type="dcterms:W3CDTF">2006-08-16T00:00:00Z</dcterms:created>
  <dcterms:modified xsi:type="dcterms:W3CDTF">2025-02-25T15:24:40Z</dcterms:modified>
  <dc:identifier>DAGazMjUn30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0x010100C53C44D3EEC770418034522DFA22E6FB</vt:lpwstr>
  </property>
  <property fmtid="{D5CDD505-2E9C-101B-9397-08002B2CF9AE}" pid="3" name="MediaServiceImageTags">
    <vt:lpwstr/>
  </property>
</Properties>
</file>